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8.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0.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1.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4.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6.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7.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8.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0.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21.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22.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23.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32.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33.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34.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35.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36.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37.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38.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39.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40.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41.xml" ContentType="application/vnd.openxmlformats-officedocument.presentationml.notesSlide+xml"/>
  <Override PartName="/ppt/tags/tag108.xml" ContentType="application/vnd.openxmlformats-officedocument.presentationml.tags+xml"/>
  <Override PartName="/ppt/tags/tag109.xml" ContentType="application/vnd.openxmlformats-officedocument.presentationml.tags+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259" r:id="rId20"/>
    <p:sldId id="258" r:id="rId21"/>
    <p:sldId id="263" r:id="rId22"/>
    <p:sldId id="260" r:id="rId23"/>
    <p:sldId id="261" r:id="rId24"/>
    <p:sldId id="323" r:id="rId25"/>
    <p:sldId id="324" r:id="rId26"/>
    <p:sldId id="325" r:id="rId27"/>
    <p:sldId id="326" r:id="rId28"/>
    <p:sldId id="327" r:id="rId29"/>
    <p:sldId id="328" r:id="rId30"/>
    <p:sldId id="329" r:id="rId31"/>
    <p:sldId id="330" r:id="rId32"/>
    <p:sldId id="302" r:id="rId33"/>
    <p:sldId id="303" r:id="rId34"/>
    <p:sldId id="306" r:id="rId35"/>
    <p:sldId id="307" r:id="rId36"/>
    <p:sldId id="308" r:id="rId37"/>
    <p:sldId id="309" r:id="rId38"/>
    <p:sldId id="310" r:id="rId39"/>
    <p:sldId id="311" r:id="rId40"/>
    <p:sldId id="312" r:id="rId41"/>
    <p:sldId id="313" r:id="rId42"/>
    <p:sldId id="314"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09" autoAdjust="0"/>
  </p:normalViewPr>
  <p:slideViewPr>
    <p:cSldViewPr>
      <p:cViewPr>
        <p:scale>
          <a:sx n="60" d="100"/>
          <a:sy n="60" d="100"/>
        </p:scale>
        <p:origin x="-1656"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65149F-DF3E-414E-B145-06D843EDD8CA}" type="datetimeFigureOut">
              <a:rPr lang="fr-CA" smtClean="0"/>
              <a:pPr/>
              <a:t>2013-07-02</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D5137C-6B30-4CAE-87BB-B76762D62416}" type="slidenum">
              <a:rPr lang="fr-CA" smtClean="0"/>
              <a:pPr/>
              <a:t>‹#›</a:t>
            </a:fld>
            <a:endParaRPr lang="fr-CA"/>
          </a:p>
        </p:txBody>
      </p:sp>
    </p:spTree>
    <p:extLst>
      <p:ext uri="{BB962C8B-B14F-4D97-AF65-F5344CB8AC3E}">
        <p14:creationId xmlns:p14="http://schemas.microsoft.com/office/powerpoint/2010/main" val="2392946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B5559-4228-418A-800A-E783B4103599}" type="datetimeFigureOut">
              <a:rPr lang="fr-CA" smtClean="0"/>
              <a:pPr/>
              <a:t>2013-07-02</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3E6E4-65E7-4577-B04B-380AC885C6F6}" type="slidenum">
              <a:rPr lang="fr-CA" smtClean="0"/>
              <a:pPr/>
              <a:t>‹#›</a:t>
            </a:fld>
            <a:endParaRPr lang="fr-CA"/>
          </a:p>
        </p:txBody>
      </p:sp>
    </p:spTree>
    <p:extLst>
      <p:ext uri="{BB962C8B-B14F-4D97-AF65-F5344CB8AC3E}">
        <p14:creationId xmlns:p14="http://schemas.microsoft.com/office/powerpoint/2010/main" val="23706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Animation</a:t>
            </a:r>
            <a:r>
              <a:rPr lang="fr-CA" baseline="0" dirty="0" smtClean="0"/>
              <a:t> par </a:t>
            </a:r>
            <a:r>
              <a:rPr lang="fr-CA" b="1" baseline="0" dirty="0" smtClean="0"/>
              <a:t>Johanne Gauthier</a:t>
            </a:r>
            <a:endParaRPr lang="fr-CA" b="1"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a:t>
            </a:fld>
            <a:endParaRPr lang="fr-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10</a:t>
            </a:fld>
            <a:endParaRPr lang="fr-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11</a:t>
            </a:fld>
            <a:endParaRPr lang="fr-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12</a:t>
            </a:fld>
            <a:endParaRPr lang="fr-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13</a:t>
            </a:fld>
            <a:endParaRPr lang="fr-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14</a:t>
            </a:fld>
            <a:endParaRPr lang="fr-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15</a:t>
            </a:fld>
            <a:endParaRPr lang="fr-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16</a:t>
            </a:fld>
            <a:endParaRPr lang="fr-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17</a:t>
            </a:fld>
            <a:endParaRPr lang="fr-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18</a:t>
            </a:fld>
            <a:endParaRPr lang="fr-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Présentation</a:t>
            </a:r>
            <a:r>
              <a:rPr lang="fr-CA" baseline="0" dirty="0" smtClean="0"/>
              <a:t> par </a:t>
            </a:r>
            <a:r>
              <a:rPr lang="fr-CA" b="1" baseline="0" dirty="0" smtClean="0"/>
              <a:t>Daniel Boisvert</a:t>
            </a:r>
          </a:p>
          <a:p>
            <a:endParaRPr lang="fr-CA" baseline="0" dirty="0" smtClean="0"/>
          </a:p>
          <a:p>
            <a:r>
              <a:rPr lang="fr-CA" baseline="0" dirty="0" smtClean="0"/>
              <a:t>Mélina effectue son doctorat profil recherche et intervention au laboratoire des sciences appliquées du comportement sous la direction de Jacques Forget et Normand Giroux au département de psychologie de l’éducation à l’UQÀM</a:t>
            </a:r>
          </a:p>
          <a:p>
            <a:endParaRPr lang="fr-CA" dirty="0" smtClean="0"/>
          </a:p>
          <a:p>
            <a:r>
              <a:rPr lang="fr-CA" dirty="0" smtClean="0"/>
              <a:t>Lauréate de la Bourse </a:t>
            </a:r>
            <a:r>
              <a:rPr lang="fr-CA" dirty="0" err="1" smtClean="0"/>
              <a:t>Bengt</a:t>
            </a:r>
            <a:r>
              <a:rPr lang="fr-CA" dirty="0" smtClean="0"/>
              <a:t>-</a:t>
            </a:r>
            <a:r>
              <a:rPr lang="fr-CA" dirty="0" err="1" smtClean="0"/>
              <a:t>Nirje</a:t>
            </a:r>
            <a:r>
              <a:rPr lang="fr-CA" dirty="0" smtClean="0"/>
              <a:t> (10</a:t>
            </a:r>
            <a:r>
              <a:rPr lang="fr-CA" baseline="0" dirty="0" smtClean="0"/>
              <a:t> 000$) du CNRIS</a:t>
            </a:r>
          </a:p>
          <a:p>
            <a:r>
              <a:rPr lang="fr-CA" baseline="0" dirty="0" smtClean="0"/>
              <a:t>Thèse de doctorat  en collaboration avec le CRDITED Montérégie-Est qui se traduit par un poste comme psychologue au CRDITED Montérégie-Est</a:t>
            </a:r>
          </a:p>
          <a:p>
            <a:endParaRPr lang="fr-CA" baseline="0" dirty="0" smtClean="0"/>
          </a:p>
          <a:p>
            <a:r>
              <a:rPr lang="fr-CA" baseline="0" dirty="0" smtClean="0"/>
              <a:t>CRDITED Montérégie est lui lauréat du programme de soutien au démarrage de la recherche en établissement (60 000$)</a:t>
            </a:r>
          </a:p>
          <a:p>
            <a:endParaRPr lang="fr-CA" baseline="0" dirty="0" smtClean="0"/>
          </a:p>
          <a:p>
            <a:r>
              <a:rPr lang="fr-CA" baseline="0" dirty="0" smtClean="0"/>
              <a:t>600 000$ en </a:t>
            </a:r>
            <a:r>
              <a:rPr lang="fr-CA" baseline="0" dirty="0" err="1" smtClean="0"/>
              <a:t>co-direction</a:t>
            </a:r>
            <a:r>
              <a:rPr lang="fr-CA" baseline="0" dirty="0" smtClean="0"/>
              <a:t> pour projet de recherche </a:t>
            </a:r>
            <a:r>
              <a:rPr lang="fr-CA" i="1" baseline="0" dirty="0" smtClean="0"/>
              <a:t>évaluation de l’offre de services offerts aux enfants ayant un TED âgés de 2 à 5 ans et à leur famille</a:t>
            </a:r>
          </a:p>
          <a:p>
            <a:r>
              <a:rPr lang="fr-CA" baseline="0" dirty="0" smtClean="0"/>
              <a:t>300 000$ en </a:t>
            </a:r>
            <a:r>
              <a:rPr lang="fr-CA" baseline="0" dirty="0" err="1" smtClean="0"/>
              <a:t>co-direction</a:t>
            </a:r>
            <a:r>
              <a:rPr lang="fr-CA" baseline="0" dirty="0" smtClean="0"/>
              <a:t> pour le projet de recherche </a:t>
            </a:r>
            <a:r>
              <a:rPr lang="fr-CA" i="1" baseline="0" dirty="0" smtClean="0"/>
              <a:t>évaluation de l’implantation et de l’efficacité de la Maison Lily </a:t>
            </a:r>
            <a:r>
              <a:rPr lang="fr-CA" i="1" baseline="0" dirty="0" err="1" smtClean="0"/>
              <a:t>Butters</a:t>
            </a:r>
            <a:endParaRPr lang="fr-CA" i="1" baseline="0" dirty="0" smtClean="0"/>
          </a:p>
          <a:p>
            <a:endParaRPr lang="fr-CA" i="0" baseline="0" dirty="0" smtClean="0"/>
          </a:p>
          <a:p>
            <a:r>
              <a:rPr lang="fr-CA" i="0" baseline="0" dirty="0" smtClean="0"/>
              <a:t>Post-</a:t>
            </a:r>
            <a:r>
              <a:rPr lang="fr-CA" i="0" baseline="0" dirty="0" err="1" smtClean="0"/>
              <a:t>doctortat</a:t>
            </a:r>
            <a:r>
              <a:rPr lang="fr-CA" i="0" baseline="0" dirty="0" smtClean="0"/>
              <a:t> avec Carmen Dionne de l’Institut et Diane Morin de l’UQÀM</a:t>
            </a:r>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19</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Présentation Diane</a:t>
            </a:r>
            <a:r>
              <a:rPr lang="fr-CA" baseline="0" dirty="0" smtClean="0"/>
              <a:t> Bégin</a:t>
            </a:r>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a:t>
            </a:fld>
            <a:endParaRPr lang="fr-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Présentation par </a:t>
            </a:r>
            <a:r>
              <a:rPr lang="fr-CA" b="1" dirty="0" smtClean="0"/>
              <a:t>Claude Belley</a:t>
            </a:r>
          </a:p>
          <a:p>
            <a:endParaRPr lang="fr-CA" dirty="0" smtClean="0"/>
          </a:p>
          <a:p>
            <a:r>
              <a:rPr lang="fr-CA" dirty="0" smtClean="0"/>
              <a:t>Pavillon</a:t>
            </a:r>
            <a:r>
              <a:rPr lang="fr-CA" baseline="0" dirty="0" smtClean="0"/>
              <a:t> du Parc regroupe Université du Québec en Outaouais et l’équipe sur la spécialisation et l’identité professionnelle (ÉSIP)</a:t>
            </a:r>
          </a:p>
          <a:p>
            <a:r>
              <a:rPr lang="fr-CA" baseline="0" dirty="0" smtClean="0"/>
              <a:t>2007</a:t>
            </a:r>
          </a:p>
          <a:p>
            <a:r>
              <a:rPr lang="fr-CA" baseline="0" dirty="0" smtClean="0"/>
              <a:t>Soutien au démarrage de la recherche en établissement – Julie Ruel (60 000$)</a:t>
            </a:r>
          </a:p>
          <a:p>
            <a:r>
              <a:rPr lang="fr-CA" baseline="0" dirty="0" smtClean="0"/>
              <a:t>2009</a:t>
            </a:r>
          </a:p>
          <a:p>
            <a:r>
              <a:rPr lang="fr-CA" baseline="0" dirty="0" smtClean="0"/>
              <a:t>Stage étudiant – François </a:t>
            </a:r>
            <a:r>
              <a:rPr lang="fr-CA" baseline="0" dirty="0" err="1" smtClean="0"/>
              <a:t>Sallafranque</a:t>
            </a:r>
            <a:r>
              <a:rPr lang="fr-CA" baseline="0" dirty="0" smtClean="0"/>
              <a:t> St-Louis (5 000$)</a:t>
            </a:r>
          </a:p>
          <a:p>
            <a:r>
              <a:rPr lang="fr-CA" baseline="0" dirty="0" smtClean="0"/>
              <a:t>Prix de reconnaissance Maurice-Harvey ( 500$)</a:t>
            </a:r>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20</a:t>
            </a:fld>
            <a:endParaRPr lang="fr-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Présentation par </a:t>
            </a:r>
            <a:r>
              <a:rPr lang="fr-CA" b="1" dirty="0" smtClean="0"/>
              <a:t>Claude Belley</a:t>
            </a:r>
          </a:p>
          <a:p>
            <a:endParaRPr lang="fr-CA" b="1" dirty="0" smtClean="0"/>
          </a:p>
          <a:p>
            <a:r>
              <a:rPr lang="fr-CA" dirty="0" smtClean="0"/>
              <a:t>Jean-Claude </a:t>
            </a:r>
            <a:r>
              <a:rPr lang="fr-CA" dirty="0" err="1" smtClean="0"/>
              <a:t>Kalubi</a:t>
            </a:r>
            <a:r>
              <a:rPr lang="fr-CA" dirty="0" smtClean="0"/>
              <a:t> est chercheur régulier au CRDITED MCQ - IU</a:t>
            </a:r>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21</a:t>
            </a:fld>
            <a:endParaRPr lang="fr-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Présentation par </a:t>
            </a:r>
            <a:r>
              <a:rPr lang="fr-CA" b="1" dirty="0" smtClean="0"/>
              <a:t>Normand Lauzon</a:t>
            </a:r>
            <a:endParaRPr lang="fr-CA" b="1"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22</a:t>
            </a:fld>
            <a:endParaRPr lang="fr-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Présentation par </a:t>
            </a:r>
            <a:r>
              <a:rPr lang="fr-CA" b="1" dirty="0" smtClean="0"/>
              <a:t>Normand Lauzon</a:t>
            </a:r>
            <a:endParaRPr lang="fr-CA" b="1"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23</a:t>
            </a:fld>
            <a:endParaRPr lang="fr-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Présentation par </a:t>
            </a:r>
            <a:r>
              <a:rPr lang="fr-CA" b="1" dirty="0" smtClean="0"/>
              <a:t>Normand Lauzon</a:t>
            </a:r>
            <a:endParaRPr lang="fr-CA" b="1"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24</a:t>
            </a:fld>
            <a:endParaRPr lang="fr-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CNRIS: Consortium national de recherche sur l’intégration sociale</a:t>
            </a:r>
          </a:p>
          <a:p>
            <a:r>
              <a:rPr lang="fr-CA" dirty="0" smtClean="0"/>
              <a:t>FQRSC:</a:t>
            </a:r>
            <a:r>
              <a:rPr lang="fr-CA" baseline="0" dirty="0" smtClean="0"/>
              <a:t> Fonds de recherche du Québec - Société et culture</a:t>
            </a:r>
          </a:p>
          <a:p>
            <a:endParaRPr lang="fr-CA" dirty="0" smtClean="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25</a:t>
            </a:fld>
            <a:endParaRPr lang="fr-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FIR: Fonds Institutionnel de Recherche</a:t>
            </a:r>
            <a:r>
              <a:rPr lang="fr-CA" baseline="0" dirty="0" smtClean="0"/>
              <a:t> (UQTR)</a:t>
            </a:r>
          </a:p>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FQRSC:</a:t>
            </a:r>
            <a:r>
              <a:rPr lang="fr-CA" baseline="0" dirty="0" smtClean="0"/>
              <a:t> Fonds de recherche du Québec - Société et culture</a:t>
            </a:r>
          </a:p>
          <a:p>
            <a:r>
              <a:rPr lang="fr-CA" baseline="0" dirty="0" smtClean="0"/>
              <a:t>ÉRIST: </a:t>
            </a:r>
            <a:r>
              <a:rPr lang="fr-CA" b="0" dirty="0" smtClean="0">
                <a:effectLst/>
              </a:rPr>
              <a:t>Équipe de recherche en innovation et de soutien transdisciplinaire</a:t>
            </a:r>
            <a:endParaRPr lang="fr-CA" b="0" baseline="0" dirty="0" smtClean="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26</a:t>
            </a:fld>
            <a:endParaRPr lang="fr-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CRSH: Conseil de recherches en sciences humaines du Canada</a:t>
            </a:r>
          </a:p>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FQRSC:</a:t>
            </a:r>
            <a:r>
              <a:rPr lang="fr-CA" baseline="0" dirty="0" smtClean="0"/>
              <a:t> Fonds de recherche du Québec - Société et culture</a:t>
            </a:r>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27</a:t>
            </a:fld>
            <a:endParaRPr lang="fr-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baseline="0" dirty="0" smtClean="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28</a:t>
            </a:fld>
            <a:endParaRPr lang="fr-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FQRSC:</a:t>
            </a:r>
            <a:r>
              <a:rPr lang="fr-CA" baseline="0" dirty="0" smtClean="0"/>
              <a:t> Fonds de recherche du Québec - Société et culture</a:t>
            </a:r>
          </a:p>
          <a:p>
            <a:r>
              <a:rPr lang="fr-CA" baseline="0" dirty="0" smtClean="0"/>
              <a:t>ÉRIST: </a:t>
            </a:r>
            <a:r>
              <a:rPr lang="fr-CA" b="0" dirty="0" smtClean="0">
                <a:effectLst/>
              </a:rPr>
              <a:t>Équipe de recherche en innovation et de soutien transdisciplinaire</a:t>
            </a:r>
            <a:endParaRPr lang="fr-CA" b="0" baseline="0" dirty="0" smtClean="0"/>
          </a:p>
          <a:p>
            <a:endParaRPr lang="fr-CA" baseline="0" dirty="0" smtClean="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29</a:t>
            </a:fld>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a:t>
            </a:fld>
            <a:endParaRPr lang="fr-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FCI: Fondation canadienne pour l’innovation</a:t>
            </a:r>
          </a:p>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CRSH: Conseil de recherches en sciences humaines du Canada</a:t>
            </a:r>
          </a:p>
          <a:p>
            <a:endParaRPr lang="fr-CA" baseline="0" dirty="0" smtClean="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30</a:t>
            </a:fld>
            <a:endParaRPr lang="fr-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CRSH: Conseil de recherches en sciences humaines du Canada</a:t>
            </a:r>
          </a:p>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FCI: Fondation canadienne pour l’innovation</a:t>
            </a:r>
          </a:p>
          <a:p>
            <a:pPr marL="0" marR="0" indent="0" algn="l" defTabSz="914400" rtl="0" eaLnBrk="1" fontAlgn="auto" latinLnBrk="0" hangingPunct="1">
              <a:lnSpc>
                <a:spcPct val="100000"/>
              </a:lnSpc>
              <a:spcBef>
                <a:spcPts val="0"/>
              </a:spcBef>
              <a:spcAft>
                <a:spcPts val="0"/>
              </a:spcAft>
              <a:buClrTx/>
              <a:buSzTx/>
              <a:buFontTx/>
              <a:buNone/>
              <a:tabLst/>
              <a:defRPr/>
            </a:pPr>
            <a:endParaRPr lang="fr-CA" dirty="0" smtClean="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31</a:t>
            </a:fld>
            <a:endParaRPr lang="fr-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32</a:t>
            </a:fld>
            <a:endParaRPr lang="fr-C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33</a:t>
            </a:fld>
            <a:endParaRPr lang="fr-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34</a:t>
            </a:fld>
            <a:endParaRPr lang="fr-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35</a:t>
            </a:fld>
            <a:endParaRPr lang="fr-C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36</a:t>
            </a:fld>
            <a:endParaRPr lang="fr-C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37</a:t>
            </a:fld>
            <a:endParaRPr lang="fr-C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38</a:t>
            </a:fld>
            <a:endParaRPr lang="fr-C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39</a:t>
            </a:fld>
            <a:endParaRPr lang="fr-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4</a:t>
            </a:fld>
            <a:endParaRPr lang="fr-C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40</a:t>
            </a:fld>
            <a:endParaRPr lang="fr-CA"/>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41</a:t>
            </a:fld>
            <a:endParaRPr lang="fr-C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mtClean="0"/>
              <a:t>Présentation Diane</a:t>
            </a:r>
            <a:r>
              <a:rPr lang="fr-CA" baseline="0" smtClean="0"/>
              <a:t> Bégin</a:t>
            </a:r>
            <a:endParaRPr lang="fr-CA" smtClean="0"/>
          </a:p>
          <a:p>
            <a:endParaRPr lang="fr-CA"/>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42</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5</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6</a:t>
            </a:fld>
            <a:endParaRPr lang="fr-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7</a:t>
            </a:fld>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8</a:t>
            </a:fld>
            <a:endParaRPr lang="fr-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Présentation Diane</a:t>
            </a:r>
            <a:r>
              <a:rPr lang="fr-CA" baseline="0" dirty="0" smtClean="0"/>
              <a:t> Bégin</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CD83E6E4-65E7-4577-B04B-380AC885C6F6}" type="slidenum">
              <a:rPr lang="fr-CA" smtClean="0"/>
              <a:pPr/>
              <a:t>9</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19" name="Espace réservé du pied de page 18"/>
          <p:cNvSpPr>
            <a:spLocks noGrp="1"/>
          </p:cNvSpPr>
          <p:nvPr>
            <p:ph type="ftr" sz="quarter" idx="11"/>
          </p:nvPr>
        </p:nvSpPr>
        <p:spPr/>
        <p:txBody>
          <a:bodyPr/>
          <a:lstStyle/>
          <a:p>
            <a:endParaRPr lang="fr-CA"/>
          </a:p>
        </p:txBody>
      </p:sp>
      <p:sp>
        <p:nvSpPr>
          <p:cNvPr id="27" name="Espace réservé du numéro de diapositive 26"/>
          <p:cNvSpPr>
            <a:spLocks noGrp="1"/>
          </p:cNvSpPr>
          <p:nvPr>
            <p:ph type="sldNum" sz="quarter" idx="12"/>
          </p:nvPr>
        </p:nvSpPr>
        <p:spPr/>
        <p:txBody>
          <a:bodyPr/>
          <a:lstStyle/>
          <a:p>
            <a:fld id="{AC869995-F53F-40AF-8C94-0BBC440C0548}" type="slidenum">
              <a:rPr lang="fr-CA" smtClean="0"/>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C869995-F53F-40AF-8C94-0BBC440C0548}" type="slidenum">
              <a:rPr lang="fr-CA" smtClean="0"/>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C869995-F53F-40AF-8C94-0BBC440C0548}" type="slidenum">
              <a:rPr lang="fr-CA" smtClean="0"/>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C869995-F53F-40AF-8C94-0BBC440C0548}" type="slidenum">
              <a:rPr lang="fr-CA" smtClean="0"/>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C869995-F53F-40AF-8C94-0BBC440C0548}" type="slidenum">
              <a:rPr lang="fr-CA" smtClean="0"/>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C869995-F53F-40AF-8C94-0BBC440C0548}" type="slidenum">
              <a:rPr lang="fr-CA" smtClean="0"/>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AC869995-F53F-40AF-8C94-0BBC440C0548}" type="slidenum">
              <a:rPr lang="fr-CA" smtClean="0"/>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8" name="Espace réservé du numéro de diapositive 7"/>
          <p:cNvSpPr>
            <a:spLocks noGrp="1"/>
          </p:cNvSpPr>
          <p:nvPr>
            <p:ph type="sldNum" sz="quarter" idx="11"/>
          </p:nvPr>
        </p:nvSpPr>
        <p:spPr/>
        <p:txBody>
          <a:bodyPr/>
          <a:lstStyle/>
          <a:p>
            <a:fld id="{AC869995-F53F-40AF-8C94-0BBC440C0548}" type="slidenum">
              <a:rPr lang="fr-CA" smtClean="0"/>
              <a:pPr/>
              <a:t>‹#›</a:t>
            </a:fld>
            <a:endParaRPr lang="fr-CA"/>
          </a:p>
        </p:txBody>
      </p:sp>
      <p:sp>
        <p:nvSpPr>
          <p:cNvPr id="9" name="Espace réservé du pied de page 8"/>
          <p:cNvSpPr>
            <a:spLocks noGrp="1"/>
          </p:cNvSpPr>
          <p:nvPr>
            <p:ph type="ftr" sz="quarter" idx="12"/>
          </p:nvPr>
        </p:nvSpPr>
        <p:spPr/>
        <p:txBody>
          <a:bodyPr/>
          <a:lstStyle/>
          <a:p>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AC869995-F53F-40AF-8C94-0BBC440C0548}" type="slidenum">
              <a:rPr lang="fr-CA" smtClean="0"/>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2723985-84D9-41BC-935C-44B3B8031B6A}" type="datetimeFigureOut">
              <a:rPr lang="fr-CA" smtClean="0"/>
              <a:pPr/>
              <a:t>2013-07-02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a:xfrm>
            <a:off x="8156448" y="6422064"/>
            <a:ext cx="762000" cy="365125"/>
          </a:xfrm>
        </p:spPr>
        <p:txBody>
          <a:bodyPr/>
          <a:lstStyle/>
          <a:p>
            <a:fld id="{AC869995-F53F-40AF-8C94-0BBC440C0548}" type="slidenum">
              <a:rPr lang="fr-CA" smtClean="0"/>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72723985-84D9-41BC-935C-44B3B8031B6A}" type="datetimeFigureOut">
              <a:rPr lang="fr-CA" smtClean="0"/>
              <a:pPr/>
              <a:t>2013-07-02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C869995-F53F-40AF-8C94-0BBC440C0548}" type="slidenum">
              <a:rPr lang="fr-CA" smtClean="0"/>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2723985-84D9-41BC-935C-44B3B8031B6A}" type="datetimeFigureOut">
              <a:rPr lang="fr-CA" smtClean="0"/>
              <a:pPr/>
              <a:t>2013-07-02</a:t>
            </a:fld>
            <a:endParaRPr lang="fr-CA"/>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CA"/>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C869995-F53F-40AF-8C94-0BBC440C0548}" type="slidenum">
              <a:rPr lang="fr-CA" smtClean="0"/>
              <a:pPr/>
              <a:t>‹#›</a:t>
            </a:fld>
            <a:endParaRPr lang="fr-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2.png"/><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2.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2.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2.png"/><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2.png"/><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2.png"/><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2.png"/><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2.png"/><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2.png"/><Relationship Id="rId5" Type="http://schemas.openxmlformats.org/officeDocument/2006/relationships/notesSlide" Target="../notesSlides/notesSlide18.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55.xml"/><Relationship Id="rId7" Type="http://schemas.openxmlformats.org/officeDocument/2006/relationships/image" Target="../media/image2.png"/><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notesSlide" Target="../notesSlides/notesSlide19.xml"/><Relationship Id="rId5" Type="http://schemas.openxmlformats.org/officeDocument/2006/relationships/slideLayout" Target="../slideLayouts/slideLayout2.xml"/><Relationship Id="rId4" Type="http://schemas.openxmlformats.org/officeDocument/2006/relationships/tags" Target="../tags/tag56.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59.xml"/><Relationship Id="rId7" Type="http://schemas.openxmlformats.org/officeDocument/2006/relationships/image" Target="../media/image2.png"/><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ags" Target="../tags/tag60.xml"/></Relationships>
</file>

<file path=ppt/slides/_rels/slide21.xml.rels><?xml version="1.0" encoding="UTF-8" standalone="yes"?>
<Relationships xmlns="http://schemas.openxmlformats.org/package/2006/relationships"><Relationship Id="rId3" Type="http://schemas.openxmlformats.org/officeDocument/2006/relationships/tags" Target="../tags/tag63.xml"/><Relationship Id="rId7" Type="http://schemas.openxmlformats.org/officeDocument/2006/relationships/image" Target="../media/image2.png"/><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notesSlide" Target="../notesSlides/notesSlide21.xml"/><Relationship Id="rId5" Type="http://schemas.openxmlformats.org/officeDocument/2006/relationships/slideLayout" Target="../slideLayouts/slideLayout2.xml"/><Relationship Id="rId4" Type="http://schemas.openxmlformats.org/officeDocument/2006/relationships/tags" Target="../tags/tag64.xml"/></Relationships>
</file>

<file path=ppt/slides/_rels/slide22.xml.rels><?xml version="1.0" encoding="UTF-8" standalone="yes"?>
<Relationships xmlns="http://schemas.openxmlformats.org/package/2006/relationships"><Relationship Id="rId3" Type="http://schemas.openxmlformats.org/officeDocument/2006/relationships/tags" Target="../tags/tag67.xml"/><Relationship Id="rId7" Type="http://schemas.openxmlformats.org/officeDocument/2006/relationships/image" Target="../media/image2.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68.xml"/></Relationships>
</file>

<file path=ppt/slides/_rels/slide23.xml.rels><?xml version="1.0" encoding="UTF-8" standalone="yes"?>
<Relationships xmlns="http://schemas.openxmlformats.org/package/2006/relationships"><Relationship Id="rId3" Type="http://schemas.openxmlformats.org/officeDocument/2006/relationships/tags" Target="../tags/tag71.xml"/><Relationship Id="rId7" Type="http://schemas.openxmlformats.org/officeDocument/2006/relationships/image" Target="../media/image2.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tags" Target="../tags/tag72.xml"/></Relationships>
</file>

<file path=ppt/slides/_rels/slide24.xml.rels><?xml version="1.0" encoding="UTF-8" standalone="yes"?>
<Relationships xmlns="http://schemas.openxmlformats.org/package/2006/relationships"><Relationship Id="rId3" Type="http://schemas.openxmlformats.org/officeDocument/2006/relationships/tags" Target="../tags/tag75.xml"/><Relationship Id="rId7" Type="http://schemas.openxmlformats.org/officeDocument/2006/relationships/image" Target="../media/image2.pn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7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image" Target="../media/image2.png"/><Relationship Id="rId5" Type="http://schemas.openxmlformats.org/officeDocument/2006/relationships/notesSlide" Target="../notesSlides/notesSlide32.xml"/><Relationship Id="rId4"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2.png"/><Relationship Id="rId5" Type="http://schemas.openxmlformats.org/officeDocument/2006/relationships/notesSlide" Target="../notesSlides/notesSlide33.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2.png"/><Relationship Id="rId5" Type="http://schemas.openxmlformats.org/officeDocument/2006/relationships/notesSlide" Target="../notesSlides/notesSlide34.xml"/><Relationship Id="rId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image" Target="../media/image2.png"/><Relationship Id="rId5" Type="http://schemas.openxmlformats.org/officeDocument/2006/relationships/notesSlide" Target="../notesSlides/notesSlide35.xml"/><Relationship Id="rId4"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2.png"/><Relationship Id="rId5" Type="http://schemas.openxmlformats.org/officeDocument/2006/relationships/notesSlide" Target="../notesSlides/notesSlide36.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image" Target="../media/image2.png"/><Relationship Id="rId5" Type="http://schemas.openxmlformats.org/officeDocument/2006/relationships/notesSlide" Target="../notesSlides/notesSlide37.xml"/><Relationship Id="rId4"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2.png"/><Relationship Id="rId5" Type="http://schemas.openxmlformats.org/officeDocument/2006/relationships/notesSlide" Target="../notesSlides/notesSlide38.xml"/><Relationship Id="rId4"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image" Target="../media/image2.png"/><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notesSlide" Target="../notesSlides/notesSlide39.xml"/><Relationship Id="rId5" Type="http://schemas.openxmlformats.org/officeDocument/2006/relationships/slideLayout" Target="../slideLayouts/slideLayout2.xml"/><Relationship Id="rId4" Type="http://schemas.openxmlformats.org/officeDocument/2006/relationships/tags" Target="../tags/tag10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2.png"/><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image" Target="../media/image2.png"/><Relationship Id="rId5" Type="http://schemas.openxmlformats.org/officeDocument/2006/relationships/notesSlide" Target="../notesSlides/notesSlide40.xml"/><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2.png"/><Relationship Id="rId5" Type="http://schemas.openxmlformats.org/officeDocument/2006/relationships/notesSlide" Target="../notesSlides/notesSlide41.xml"/><Relationship Id="rId4"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9.xml"/><Relationship Id="rId1" Type="http://schemas.openxmlformats.org/officeDocument/2006/relationships/tags" Target="../tags/tag108.xml"/><Relationship Id="rId5" Type="http://schemas.openxmlformats.org/officeDocument/2006/relationships/image" Target="../media/image2.png"/><Relationship Id="rId4"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2.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17.xml"/><Relationship Id="rId7"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2.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2.png"/><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612576" y="3861048"/>
            <a:ext cx="9500592" cy="1368151"/>
          </a:xfrm>
        </p:spPr>
        <p:txBody>
          <a:bodyPr>
            <a:normAutofit fontScale="90000"/>
          </a:bodyPr>
          <a:lstStyle/>
          <a:p>
            <a:r>
              <a:rPr lang="fr-CA" dirty="0"/>
              <a:t>Partage des responsabilités </a:t>
            </a:r>
            <a:r>
              <a:rPr lang="fr-CA" dirty="0" smtClean="0"/>
              <a:t/>
            </a:r>
            <a:br>
              <a:rPr lang="fr-CA" dirty="0" smtClean="0"/>
            </a:br>
            <a:r>
              <a:rPr lang="fr-CA" dirty="0" smtClean="0"/>
              <a:t>en </a:t>
            </a:r>
            <a:r>
              <a:rPr lang="fr-CA" dirty="0"/>
              <a:t>recherche </a:t>
            </a:r>
            <a:br>
              <a:rPr lang="fr-CA" dirty="0"/>
            </a:br>
            <a:endParaRPr lang="fr-CA" dirty="0"/>
          </a:p>
        </p:txBody>
      </p:sp>
      <p:sp>
        <p:nvSpPr>
          <p:cNvPr id="3" name="Sous-titre 2"/>
          <p:cNvSpPr>
            <a:spLocks noGrp="1"/>
          </p:cNvSpPr>
          <p:nvPr>
            <p:ph type="subTitle" idx="1"/>
            <p:custDataLst>
              <p:tags r:id="rId2"/>
            </p:custDataLst>
          </p:nvPr>
        </p:nvSpPr>
        <p:spPr>
          <a:xfrm>
            <a:off x="1907704" y="6237312"/>
            <a:ext cx="6008712" cy="478904"/>
          </a:xfrm>
        </p:spPr>
        <p:txBody>
          <a:bodyPr>
            <a:normAutofit fontScale="92500"/>
          </a:bodyPr>
          <a:lstStyle/>
          <a:p>
            <a:r>
              <a:rPr lang="fr-CA" sz="2000" i="1" dirty="0" smtClean="0"/>
              <a:t>Partenaires en recherche… pour des savoirs collectifs</a:t>
            </a:r>
            <a:endParaRPr lang="fr-CA" sz="2000" i="1" dirty="0"/>
          </a:p>
        </p:txBody>
      </p:sp>
      <p:pic>
        <p:nvPicPr>
          <p:cNvPr id="1026" name="Picture 2"/>
          <p:cNvPicPr>
            <a:picLocks noChangeAspect="1" noChangeArrowheads="1"/>
          </p:cNvPicPr>
          <p:nvPr>
            <p:custDataLst>
              <p:tags r:id="rId3"/>
            </p:custDataLst>
          </p:nvPr>
        </p:nvPicPr>
        <p:blipFill>
          <a:blip r:embed="rId6" cstate="print"/>
          <a:srcRect/>
          <a:stretch>
            <a:fillRect/>
          </a:stretch>
        </p:blipFill>
        <p:spPr bwMode="auto">
          <a:xfrm>
            <a:off x="0" y="275639"/>
            <a:ext cx="2771800" cy="33999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custDataLst>
              <p:tags r:id="rId1"/>
            </p:custDataLst>
          </p:nvPr>
        </p:nvSpPr>
        <p:spPr>
          <a:xfrm>
            <a:off x="2051720" y="332656"/>
            <a:ext cx="6984776" cy="1152128"/>
          </a:xfrm>
        </p:spPr>
        <p:txBody>
          <a:bodyPr/>
          <a:lstStyle/>
          <a:p>
            <a:pPr eaLnBrk="1" hangingPunct="1"/>
            <a:r>
              <a:rPr lang="fr-CA" sz="3200" b="1" dirty="0" smtClean="0"/>
              <a:t>PRÉSENTATION SYNTHÈSE DES RÔLES ET RESPONSABILITÉS</a:t>
            </a:r>
            <a:endParaRPr lang="fr-FR" sz="3200" b="1" dirty="0" smtClean="0"/>
          </a:p>
        </p:txBody>
      </p:sp>
      <p:sp>
        <p:nvSpPr>
          <p:cNvPr id="3" name="Espace réservé du contenu 2"/>
          <p:cNvSpPr>
            <a:spLocks noGrp="1"/>
          </p:cNvSpPr>
          <p:nvPr>
            <p:ph idx="1"/>
            <p:custDataLst>
              <p:tags r:id="rId2"/>
            </p:custDataLst>
          </p:nvPr>
        </p:nvSpPr>
        <p:spPr>
          <a:xfrm>
            <a:off x="755576" y="1988840"/>
            <a:ext cx="7467600" cy="4525963"/>
          </a:xfrm>
        </p:spPr>
        <p:txBody>
          <a:bodyPr rtlCol="0">
            <a:noAutofit/>
          </a:bodyPr>
          <a:lstStyle/>
          <a:p>
            <a:pPr eaLnBrk="1" fontAlgn="auto" hangingPunct="1">
              <a:spcAft>
                <a:spcPts val="0"/>
              </a:spcAft>
              <a:buFont typeface="Arial" pitchFamily="34" charset="0"/>
              <a:buNone/>
              <a:defRPr/>
            </a:pPr>
            <a:r>
              <a:rPr lang="fr-CA" sz="2400" b="1" dirty="0" smtClean="0"/>
              <a:t>Institut universitaire CRDITED MCQ :</a:t>
            </a:r>
          </a:p>
          <a:p>
            <a:pPr algn="just" eaLnBrk="1" fontAlgn="auto" hangingPunct="1">
              <a:spcAft>
                <a:spcPts val="0"/>
              </a:spcAft>
              <a:buFont typeface="Arial" pitchFamily="34" charset="0"/>
              <a:buChar char="•"/>
              <a:defRPr/>
            </a:pPr>
            <a:r>
              <a:rPr lang="fr-CA" sz="2400" dirty="0" smtClean="0"/>
              <a:t>Être doté d’une structure de recherche reconnue par un organisme subventionneur et détenir un contrat d’affiliation avec au moins une université.</a:t>
            </a:r>
          </a:p>
          <a:p>
            <a:pPr algn="just" eaLnBrk="1" fontAlgn="auto" hangingPunct="1">
              <a:spcAft>
                <a:spcPts val="0"/>
              </a:spcAft>
              <a:buFont typeface="Arial" pitchFamily="34" charset="0"/>
              <a:buChar char="•"/>
              <a:defRPr/>
            </a:pPr>
            <a:r>
              <a:rPr lang="fr-CA" sz="2400" dirty="0" smtClean="0"/>
              <a:t>Participer à la formation de stagiaires de 1</a:t>
            </a:r>
            <a:r>
              <a:rPr lang="fr-CA" sz="2400" baseline="30000" dirty="0" smtClean="0"/>
              <a:t>er</a:t>
            </a:r>
            <a:r>
              <a:rPr lang="fr-CA" sz="2400" dirty="0" smtClean="0"/>
              <a:t>, 2</a:t>
            </a:r>
            <a:r>
              <a:rPr lang="fr-CA" sz="2400" baseline="30000" dirty="0" smtClean="0"/>
              <a:t>e</a:t>
            </a:r>
            <a:r>
              <a:rPr lang="fr-CA" sz="2400" dirty="0" smtClean="0"/>
              <a:t> et 3</a:t>
            </a:r>
            <a:r>
              <a:rPr lang="fr-CA" sz="2400" baseline="30000" dirty="0" smtClean="0"/>
              <a:t>e</a:t>
            </a:r>
            <a:r>
              <a:rPr lang="fr-CA" sz="2400" dirty="0" smtClean="0"/>
              <a:t> cycles des sciences humaines et sociales et accueillir des stagiaires de recherche du secteur des services sociaux.</a:t>
            </a:r>
          </a:p>
          <a:p>
            <a:pPr algn="just" eaLnBrk="1" fontAlgn="auto" hangingPunct="1">
              <a:spcAft>
                <a:spcPts val="0"/>
              </a:spcAft>
              <a:buFont typeface="Arial" pitchFamily="34" charset="0"/>
              <a:buChar char="•"/>
              <a:defRPr/>
            </a:pPr>
            <a:r>
              <a:rPr lang="fr-CA" sz="2400" dirty="0" smtClean="0"/>
              <a:t>Instaurer une structure de gestion des connaissances qui permet d’actualiser le transfert des connaissances scientifiques aux utilisateurs (intervenants, professionnels…).</a:t>
            </a:r>
            <a:endParaRPr lang="fr-FR" sz="2400"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custDataLst>
              <p:tags r:id="rId1"/>
            </p:custDataLst>
          </p:nvPr>
        </p:nvSpPr>
        <p:spPr>
          <a:xfrm>
            <a:off x="2051720" y="332656"/>
            <a:ext cx="7092280" cy="1152128"/>
          </a:xfrm>
        </p:spPr>
        <p:txBody>
          <a:bodyPr/>
          <a:lstStyle/>
          <a:p>
            <a:pPr eaLnBrk="1" hangingPunct="1"/>
            <a:r>
              <a:rPr lang="fr-CA" sz="3200" b="1" dirty="0" smtClean="0"/>
              <a:t>PRÉSENTATION SYNTHÈSE DES RÔLES ET RESPONSABILITÉS (suite)</a:t>
            </a:r>
            <a:endParaRPr lang="fr-FR" sz="3200" b="1" dirty="0" smtClean="0"/>
          </a:p>
        </p:txBody>
      </p:sp>
      <p:sp>
        <p:nvSpPr>
          <p:cNvPr id="12291" name="Espace réservé du contenu 2"/>
          <p:cNvSpPr>
            <a:spLocks noGrp="1"/>
          </p:cNvSpPr>
          <p:nvPr>
            <p:ph idx="1"/>
            <p:custDataLst>
              <p:tags r:id="rId2"/>
            </p:custDataLst>
          </p:nvPr>
        </p:nvSpPr>
        <p:spPr>
          <a:xfrm>
            <a:off x="467544" y="2132856"/>
            <a:ext cx="8229600" cy="4525962"/>
          </a:xfrm>
        </p:spPr>
        <p:txBody>
          <a:bodyPr>
            <a:normAutofit/>
          </a:bodyPr>
          <a:lstStyle/>
          <a:p>
            <a:pPr eaLnBrk="1" hangingPunct="1">
              <a:buFont typeface="Arial" charset="0"/>
              <a:buNone/>
            </a:pPr>
            <a:r>
              <a:rPr lang="fr-CA" sz="2400" b="1" dirty="0" smtClean="0"/>
              <a:t>Institut universitaire CRDITED MCQ :</a:t>
            </a:r>
          </a:p>
          <a:p>
            <a:pPr algn="just" eaLnBrk="1" hangingPunct="1"/>
            <a:r>
              <a:rPr lang="fr-CA" sz="2400" dirty="0" smtClean="0"/>
              <a:t>Dispenser des services de pointe dans le domaine social.</a:t>
            </a:r>
          </a:p>
          <a:p>
            <a:pPr algn="just" eaLnBrk="1" hangingPunct="1"/>
            <a:r>
              <a:rPr lang="fr-CA" sz="2400" dirty="0" smtClean="0"/>
              <a:t>Évaluer des technologies et des modes d’intervention reliés à son secteur de pointe.</a:t>
            </a:r>
          </a:p>
          <a:p>
            <a:pPr algn="just" eaLnBrk="1" hangingPunct="1"/>
            <a:r>
              <a:rPr lang="fr-CA" sz="2400" dirty="0" smtClean="0"/>
              <a:t>Assurer un rayonnement de ses activités de recherche dans l’ensemble des CRDITED et du réseau de la santé et des services sociaux tant au niveau local, régional, provincial qu’international.</a:t>
            </a:r>
            <a:endParaRPr lang="fr-FR" sz="2400"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custDataLst>
              <p:tags r:id="rId1"/>
            </p:custDataLst>
          </p:nvPr>
        </p:nvSpPr>
        <p:spPr>
          <a:xfrm>
            <a:off x="2051720" y="260648"/>
            <a:ext cx="7092280" cy="1080120"/>
          </a:xfrm>
        </p:spPr>
        <p:txBody>
          <a:bodyPr/>
          <a:lstStyle/>
          <a:p>
            <a:pPr eaLnBrk="1" hangingPunct="1"/>
            <a:r>
              <a:rPr lang="fr-CA" sz="3200" b="1" smtClean="0"/>
              <a:t>PRÉSENTATION SYNTHÈSE DES RÔLES ET RESPONSABILITÉS (suite)</a:t>
            </a:r>
            <a:endParaRPr lang="fr-FR" sz="3200" b="1" smtClean="0"/>
          </a:p>
        </p:txBody>
      </p:sp>
      <p:sp>
        <p:nvSpPr>
          <p:cNvPr id="3" name="Espace réservé du contenu 2"/>
          <p:cNvSpPr>
            <a:spLocks noGrp="1"/>
          </p:cNvSpPr>
          <p:nvPr>
            <p:ph idx="1"/>
            <p:custDataLst>
              <p:tags r:id="rId2"/>
            </p:custDataLst>
          </p:nvPr>
        </p:nvSpPr>
        <p:spPr>
          <a:xfrm>
            <a:off x="467544" y="2132856"/>
            <a:ext cx="8229600" cy="4525962"/>
          </a:xfrm>
        </p:spPr>
        <p:txBody>
          <a:bodyPr rtlCol="0">
            <a:normAutofit/>
          </a:bodyPr>
          <a:lstStyle/>
          <a:p>
            <a:pPr eaLnBrk="1" fontAlgn="auto" hangingPunct="1">
              <a:spcAft>
                <a:spcPts val="0"/>
              </a:spcAft>
              <a:buFont typeface="Arial" pitchFamily="34" charset="0"/>
              <a:buNone/>
              <a:defRPr/>
            </a:pPr>
            <a:r>
              <a:rPr lang="fr-CA" sz="2400" b="1" dirty="0" smtClean="0"/>
              <a:t>Institut universitaire CRDITED MCQ :</a:t>
            </a:r>
          </a:p>
          <a:p>
            <a:pPr eaLnBrk="1" fontAlgn="auto" hangingPunct="1">
              <a:spcAft>
                <a:spcPts val="0"/>
              </a:spcAft>
              <a:buFont typeface="Arial" pitchFamily="34" charset="0"/>
              <a:buNone/>
              <a:defRPr/>
            </a:pPr>
            <a:r>
              <a:rPr lang="fr-CA" sz="2400" b="1" dirty="0" smtClean="0">
                <a:solidFill>
                  <a:srgbClr val="FF0000"/>
                </a:solidFill>
              </a:rPr>
              <a:t>Plus spécifiquement</a:t>
            </a:r>
          </a:p>
          <a:p>
            <a:pPr eaLnBrk="1" fontAlgn="auto" hangingPunct="1">
              <a:spcAft>
                <a:spcPts val="0"/>
              </a:spcAft>
              <a:buFont typeface="Arial" pitchFamily="34" charset="0"/>
              <a:buChar char="•"/>
              <a:defRPr/>
            </a:pPr>
            <a:r>
              <a:rPr lang="fr-CA" sz="2400" dirty="0" smtClean="0"/>
              <a:t>Soutenir le rehaussement des guides de pratique par des données probantes.</a:t>
            </a:r>
          </a:p>
          <a:p>
            <a:pPr eaLnBrk="1" fontAlgn="auto" hangingPunct="1">
              <a:spcAft>
                <a:spcPts val="0"/>
              </a:spcAft>
              <a:buFont typeface="Arial" pitchFamily="34" charset="0"/>
              <a:buChar char="•"/>
              <a:defRPr/>
            </a:pPr>
            <a:r>
              <a:rPr lang="fr-CA" sz="2400" dirty="0" smtClean="0"/>
              <a:t>Assurer la visibilité du champ de la DI et des TED par la contribution scientifique (communications, publications).</a:t>
            </a:r>
            <a:br>
              <a:rPr lang="fr-CA" sz="2400" dirty="0" smtClean="0"/>
            </a:br>
            <a:r>
              <a:rPr lang="fr-CA" sz="2400" dirty="0" smtClean="0"/>
              <a:t>Coordonner des mesures visant la valorisation des produits de la recherche réalisée dans l’ensemble des CRDITED et autres partenaires.</a:t>
            </a:r>
            <a:endParaRPr lang="fr-FR" sz="2400"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23728" y="332656"/>
            <a:ext cx="7467600" cy="1143000"/>
          </a:xfrm>
        </p:spPr>
        <p:txBody>
          <a:bodyPr rtlCol="0">
            <a:normAutofit fontScale="90000"/>
          </a:bodyPr>
          <a:lstStyle/>
          <a:p>
            <a:pPr eaLnBrk="1" fontAlgn="auto" hangingPunct="1">
              <a:spcAft>
                <a:spcPts val="0"/>
              </a:spcAft>
              <a:defRPr/>
            </a:pPr>
            <a:r>
              <a:rPr lang="fr-CA" sz="3600" b="1" dirty="0" smtClean="0"/>
              <a:t>PRÉSENTATION SYNTHÈSE DES RÔLES ET RESPONSABILITÉS (suite)</a:t>
            </a:r>
            <a:endParaRPr lang="fr-FR" sz="3600" b="1" dirty="0" smtClean="0"/>
          </a:p>
        </p:txBody>
      </p:sp>
      <p:sp>
        <p:nvSpPr>
          <p:cNvPr id="14339" name="Espace réservé du contenu 2"/>
          <p:cNvSpPr>
            <a:spLocks noGrp="1"/>
          </p:cNvSpPr>
          <p:nvPr>
            <p:ph idx="1"/>
            <p:custDataLst>
              <p:tags r:id="rId2"/>
            </p:custDataLst>
          </p:nvPr>
        </p:nvSpPr>
        <p:spPr>
          <a:xfrm>
            <a:off x="827584" y="2132856"/>
            <a:ext cx="7467600" cy="4525963"/>
          </a:xfrm>
        </p:spPr>
        <p:txBody>
          <a:bodyPr/>
          <a:lstStyle/>
          <a:p>
            <a:pPr eaLnBrk="1" hangingPunct="1">
              <a:buFont typeface="Arial" charset="0"/>
              <a:buNone/>
            </a:pPr>
            <a:r>
              <a:rPr lang="fr-CA" b="1" dirty="0" smtClean="0"/>
              <a:t>Fédération québécoise des CRDITED :</a:t>
            </a:r>
          </a:p>
          <a:p>
            <a:pPr eaLnBrk="1" hangingPunct="1"/>
            <a:r>
              <a:rPr lang="fr-CA" sz="2800" dirty="0" smtClean="0"/>
              <a:t>Mobiliser ses membres en vue d’un développement de pratiques plus efficaces et plus efficientes.</a:t>
            </a:r>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custDataLst>
              <p:tags r:id="rId1"/>
            </p:custDataLst>
          </p:nvPr>
        </p:nvSpPr>
        <p:spPr>
          <a:xfrm>
            <a:off x="2051720" y="332656"/>
            <a:ext cx="7467600" cy="1143000"/>
          </a:xfrm>
        </p:spPr>
        <p:txBody>
          <a:bodyPr/>
          <a:lstStyle/>
          <a:p>
            <a:pPr eaLnBrk="1" hangingPunct="1"/>
            <a:r>
              <a:rPr lang="fr-CA" sz="3200" b="1" dirty="0" smtClean="0"/>
              <a:t>PRÉSENTATION SYNTHÈSE DES RÔLES ET RESPONSABILITÉS (suite)</a:t>
            </a:r>
            <a:endParaRPr lang="fr-FR" sz="3200" b="1" dirty="0" smtClean="0"/>
          </a:p>
        </p:txBody>
      </p:sp>
      <p:sp>
        <p:nvSpPr>
          <p:cNvPr id="3" name="Espace réservé du contenu 2"/>
          <p:cNvSpPr>
            <a:spLocks noGrp="1"/>
          </p:cNvSpPr>
          <p:nvPr>
            <p:ph idx="1"/>
            <p:custDataLst>
              <p:tags r:id="rId2"/>
            </p:custDataLst>
          </p:nvPr>
        </p:nvSpPr>
        <p:spPr>
          <a:xfrm>
            <a:off x="539552" y="2204864"/>
            <a:ext cx="8229600" cy="4525963"/>
          </a:xfrm>
        </p:spPr>
        <p:txBody>
          <a:bodyPr rtlCol="0">
            <a:normAutofit lnSpcReduction="10000"/>
          </a:bodyPr>
          <a:lstStyle/>
          <a:p>
            <a:pPr eaLnBrk="1" fontAlgn="auto" hangingPunct="1">
              <a:spcAft>
                <a:spcPts val="0"/>
              </a:spcAft>
              <a:buFont typeface="Arial" pitchFamily="34" charset="0"/>
              <a:buNone/>
              <a:defRPr/>
            </a:pPr>
            <a:r>
              <a:rPr lang="fr-CA" b="1" dirty="0" smtClean="0"/>
              <a:t>Fédération québécoise des CRDITED :</a:t>
            </a:r>
            <a:endParaRPr lang="fr-CA" b="1" dirty="0" smtClean="0">
              <a:solidFill>
                <a:srgbClr val="FF0000"/>
              </a:solidFill>
            </a:endParaRPr>
          </a:p>
          <a:p>
            <a:pPr eaLnBrk="1" fontAlgn="auto" hangingPunct="1">
              <a:spcAft>
                <a:spcPts val="0"/>
              </a:spcAft>
              <a:buFont typeface="Arial" pitchFamily="34" charset="0"/>
              <a:buNone/>
              <a:defRPr/>
            </a:pPr>
            <a:r>
              <a:rPr lang="fr-CA" b="1" dirty="0" smtClean="0">
                <a:solidFill>
                  <a:srgbClr val="FF0000"/>
                </a:solidFill>
              </a:rPr>
              <a:t>Plus spécifiquement</a:t>
            </a:r>
          </a:p>
          <a:p>
            <a:pPr eaLnBrk="1" fontAlgn="auto" hangingPunct="1">
              <a:spcAft>
                <a:spcPts val="0"/>
              </a:spcAft>
              <a:buFont typeface="Arial" pitchFamily="34" charset="0"/>
              <a:buChar char="•"/>
              <a:defRPr/>
            </a:pPr>
            <a:r>
              <a:rPr lang="fr-CA" dirty="0" smtClean="0"/>
              <a:t>Représenter les CRDITED auprès des partenaires nationaux comme les autres fédérations et les différents ministères.</a:t>
            </a:r>
          </a:p>
          <a:p>
            <a:pPr eaLnBrk="1" fontAlgn="auto" hangingPunct="1">
              <a:spcAft>
                <a:spcPts val="0"/>
              </a:spcAft>
              <a:buFont typeface="Arial" pitchFamily="34" charset="0"/>
              <a:buChar char="•"/>
              <a:defRPr/>
            </a:pPr>
            <a:r>
              <a:rPr lang="fr-CA" dirty="0" smtClean="0"/>
              <a:t>Favoriser la mise en commun et la concertation des compétences et des ressources des CRDITED.</a:t>
            </a:r>
          </a:p>
          <a:p>
            <a:pPr eaLnBrk="1" fontAlgn="auto" hangingPunct="1">
              <a:spcAft>
                <a:spcPts val="0"/>
              </a:spcAft>
              <a:buFont typeface="Arial" pitchFamily="34" charset="0"/>
              <a:buChar char="•"/>
              <a:defRPr/>
            </a:pPr>
            <a:r>
              <a:rPr lang="fr-CA" dirty="0" smtClean="0"/>
              <a:t>Favoriser le développement de l’expertise.</a:t>
            </a:r>
            <a:endParaRPr lang="fr-FR" dirty="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custDataLst>
              <p:tags r:id="rId1"/>
            </p:custDataLst>
          </p:nvPr>
        </p:nvSpPr>
        <p:spPr>
          <a:xfrm>
            <a:off x="1979712" y="260648"/>
            <a:ext cx="7164288" cy="1152128"/>
          </a:xfrm>
        </p:spPr>
        <p:txBody>
          <a:bodyPr/>
          <a:lstStyle/>
          <a:p>
            <a:pPr eaLnBrk="1" hangingPunct="1"/>
            <a:r>
              <a:rPr lang="fr-CA" sz="3200" b="1" dirty="0" smtClean="0"/>
              <a:t>PRÉSENTATION SYNTHÈSE DES RÔLES ET RESPONSABILITÉS (suite)</a:t>
            </a:r>
            <a:endParaRPr lang="fr-FR" sz="3200" b="1" dirty="0" smtClean="0"/>
          </a:p>
        </p:txBody>
      </p:sp>
      <p:sp>
        <p:nvSpPr>
          <p:cNvPr id="3" name="Espace réservé du contenu 2"/>
          <p:cNvSpPr>
            <a:spLocks noGrp="1"/>
          </p:cNvSpPr>
          <p:nvPr>
            <p:ph idx="1"/>
            <p:custDataLst>
              <p:tags r:id="rId2"/>
            </p:custDataLst>
          </p:nvPr>
        </p:nvSpPr>
        <p:spPr>
          <a:xfrm>
            <a:off x="539552" y="1988840"/>
            <a:ext cx="8229600" cy="4525962"/>
          </a:xfrm>
        </p:spPr>
        <p:txBody>
          <a:bodyPr rtlCol="0">
            <a:normAutofit/>
          </a:bodyPr>
          <a:lstStyle/>
          <a:p>
            <a:pPr eaLnBrk="1" fontAlgn="auto" hangingPunct="1">
              <a:spcAft>
                <a:spcPts val="0"/>
              </a:spcAft>
              <a:buFont typeface="Arial" pitchFamily="34" charset="0"/>
              <a:buNone/>
              <a:defRPr/>
            </a:pPr>
            <a:r>
              <a:rPr lang="fr-CA" sz="2600" b="1" dirty="0" smtClean="0"/>
              <a:t>CNRIS :</a:t>
            </a:r>
            <a:endParaRPr lang="fr-CA" sz="2600" b="1" dirty="0" smtClean="0">
              <a:solidFill>
                <a:srgbClr val="FF0000"/>
              </a:solidFill>
            </a:endParaRPr>
          </a:p>
          <a:p>
            <a:pPr algn="just" eaLnBrk="1" fontAlgn="auto" hangingPunct="1">
              <a:spcAft>
                <a:spcPts val="0"/>
              </a:spcAft>
              <a:buFont typeface="Arial" pitchFamily="34" charset="0"/>
              <a:buChar char="•"/>
              <a:defRPr/>
            </a:pPr>
            <a:r>
              <a:rPr lang="fr-CA" sz="2600" dirty="0" smtClean="0"/>
              <a:t>Promouvoir l’alliance entre les milieux universitaires et de pratique par le réseautage de chercheurs universitaires.</a:t>
            </a:r>
          </a:p>
          <a:p>
            <a:pPr algn="just" eaLnBrk="1" fontAlgn="auto" hangingPunct="1">
              <a:spcAft>
                <a:spcPts val="0"/>
              </a:spcAft>
              <a:buFont typeface="Arial" pitchFamily="34" charset="0"/>
              <a:buChar char="•"/>
              <a:defRPr/>
            </a:pPr>
            <a:r>
              <a:rPr lang="fr-CA" sz="2600" dirty="0" smtClean="0"/>
              <a:t>Se concerter avec l’Institut universitaire, la FQCRDITED et les CRDITED et soutenir le développement d’une culture de recherche dans les CRDITED en vue du développement, de l’adaptation et de l’amélioration des services.</a:t>
            </a:r>
          </a:p>
          <a:p>
            <a:pPr eaLnBrk="1" fontAlgn="auto" hangingPunct="1">
              <a:spcAft>
                <a:spcPts val="0"/>
              </a:spcAft>
              <a:buFont typeface="Arial" pitchFamily="34" charset="0"/>
              <a:buChar char="•"/>
              <a:defRPr/>
            </a:pPr>
            <a:endParaRPr lang="fr-FR"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79712" y="260648"/>
            <a:ext cx="7164288" cy="1152128"/>
          </a:xfrm>
        </p:spPr>
        <p:txBody>
          <a:bodyPr rtlCol="0">
            <a:normAutofit fontScale="90000"/>
          </a:bodyPr>
          <a:lstStyle/>
          <a:p>
            <a:pPr eaLnBrk="1" fontAlgn="auto" hangingPunct="1">
              <a:spcAft>
                <a:spcPts val="0"/>
              </a:spcAft>
              <a:defRPr/>
            </a:pPr>
            <a:r>
              <a:rPr lang="fr-CA" sz="3600" b="1" dirty="0" smtClean="0"/>
              <a:t>PRÉSENTATION SYNTHÈSE DES RÔLES ET RESPONSABILITÉS (suite)</a:t>
            </a:r>
            <a:endParaRPr lang="fr-FR" sz="3600" b="1" dirty="0" smtClean="0"/>
          </a:p>
        </p:txBody>
      </p:sp>
      <p:sp>
        <p:nvSpPr>
          <p:cNvPr id="3" name="Espace réservé du contenu 2"/>
          <p:cNvSpPr>
            <a:spLocks noGrp="1"/>
          </p:cNvSpPr>
          <p:nvPr>
            <p:ph idx="1"/>
            <p:custDataLst>
              <p:tags r:id="rId2"/>
            </p:custDataLst>
          </p:nvPr>
        </p:nvSpPr>
        <p:spPr>
          <a:xfrm>
            <a:off x="611560" y="2060848"/>
            <a:ext cx="7467600" cy="4525963"/>
          </a:xfrm>
        </p:spPr>
        <p:txBody>
          <a:bodyPr rtlCol="0">
            <a:normAutofit fontScale="77500" lnSpcReduction="20000"/>
          </a:bodyPr>
          <a:lstStyle/>
          <a:p>
            <a:pPr eaLnBrk="1" fontAlgn="auto" hangingPunct="1">
              <a:spcAft>
                <a:spcPts val="0"/>
              </a:spcAft>
              <a:buFont typeface="Arial" pitchFamily="34" charset="0"/>
              <a:buNone/>
              <a:defRPr/>
            </a:pPr>
            <a:r>
              <a:rPr lang="fr-CA" b="1" dirty="0" smtClean="0"/>
              <a:t>CNRIS :</a:t>
            </a:r>
            <a:endParaRPr lang="fr-CA" b="1" dirty="0" smtClean="0">
              <a:solidFill>
                <a:srgbClr val="FF0000"/>
              </a:solidFill>
            </a:endParaRPr>
          </a:p>
          <a:p>
            <a:pPr eaLnBrk="1" fontAlgn="auto" hangingPunct="1">
              <a:spcAft>
                <a:spcPts val="0"/>
              </a:spcAft>
              <a:buFont typeface="Arial" pitchFamily="34" charset="0"/>
              <a:buNone/>
              <a:defRPr/>
            </a:pPr>
            <a:r>
              <a:rPr lang="fr-CA" b="1" dirty="0" smtClean="0">
                <a:solidFill>
                  <a:srgbClr val="FF0000"/>
                </a:solidFill>
              </a:rPr>
              <a:t>Plus spécifiquement</a:t>
            </a:r>
          </a:p>
          <a:p>
            <a:pPr eaLnBrk="1" fontAlgn="auto" hangingPunct="1">
              <a:spcAft>
                <a:spcPts val="0"/>
              </a:spcAft>
              <a:buFont typeface="Arial" pitchFamily="34" charset="0"/>
              <a:buChar char="•"/>
              <a:defRPr/>
            </a:pPr>
            <a:r>
              <a:rPr lang="fr-CA" dirty="0" smtClean="0"/>
              <a:t>Mettre en place des outils et des mécanismes de soutien à la recherche (exemple : comité éthique de la recherche).</a:t>
            </a:r>
          </a:p>
          <a:p>
            <a:pPr eaLnBrk="1" fontAlgn="auto" hangingPunct="1">
              <a:spcAft>
                <a:spcPts val="0"/>
              </a:spcAft>
              <a:buFont typeface="Arial" pitchFamily="34" charset="0"/>
              <a:buChar char="•"/>
              <a:defRPr/>
            </a:pPr>
            <a:r>
              <a:rPr lang="fr-CA" dirty="0" smtClean="0"/>
              <a:t>Soutenir les démarches préalables à la réalisation de projets de recherche.</a:t>
            </a:r>
          </a:p>
          <a:p>
            <a:pPr eaLnBrk="1" fontAlgn="auto" hangingPunct="1">
              <a:spcAft>
                <a:spcPts val="0"/>
              </a:spcAft>
              <a:buFont typeface="Arial" pitchFamily="34" charset="0"/>
              <a:buChar char="•"/>
              <a:defRPr/>
            </a:pPr>
            <a:r>
              <a:rPr lang="fr-CA" dirty="0" smtClean="0"/>
              <a:t>Soutenir la relève en recherche dans les milieux universitaires et de pratique.</a:t>
            </a:r>
          </a:p>
          <a:p>
            <a:pPr eaLnBrk="1" fontAlgn="auto" hangingPunct="1">
              <a:spcAft>
                <a:spcPts val="0"/>
              </a:spcAft>
              <a:buFont typeface="Arial" pitchFamily="34" charset="0"/>
              <a:buChar char="•"/>
              <a:defRPr/>
            </a:pPr>
            <a:r>
              <a:rPr lang="fr-CA" dirty="0" smtClean="0"/>
              <a:t>Encourager  la diffusion de résultats de recherche sous diverses formes.</a:t>
            </a:r>
          </a:p>
          <a:p>
            <a:pPr eaLnBrk="1" fontAlgn="auto" hangingPunct="1">
              <a:spcAft>
                <a:spcPts val="0"/>
              </a:spcAft>
              <a:buFont typeface="Arial" pitchFamily="34" charset="0"/>
              <a:buChar char="•"/>
              <a:defRPr/>
            </a:pPr>
            <a:r>
              <a:rPr lang="fr-CA" dirty="0" smtClean="0"/>
              <a:t>Encourager des passerelles intersectorielles en lien avec les priorités établies avec les CRDITED et l’IU.</a:t>
            </a:r>
            <a:endParaRPr lang="fr-FR"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custDataLst>
              <p:tags r:id="rId1"/>
            </p:custDataLst>
          </p:nvPr>
        </p:nvSpPr>
        <p:spPr>
          <a:xfrm>
            <a:off x="2051720" y="260648"/>
            <a:ext cx="7467600" cy="1143000"/>
          </a:xfrm>
        </p:spPr>
        <p:txBody>
          <a:bodyPr/>
          <a:lstStyle/>
          <a:p>
            <a:pPr eaLnBrk="1" hangingPunct="1"/>
            <a:r>
              <a:rPr lang="fr-CA" sz="3200" b="1" dirty="0" smtClean="0"/>
              <a:t>PRÉSENTATION SYNTHÈSE DES RÔLES ET RESPONSABILITÉS (suite)</a:t>
            </a:r>
            <a:endParaRPr lang="fr-FR" sz="3200" b="1" dirty="0" smtClean="0"/>
          </a:p>
        </p:txBody>
      </p:sp>
      <p:sp>
        <p:nvSpPr>
          <p:cNvPr id="3" name="Espace réservé du contenu 2"/>
          <p:cNvSpPr>
            <a:spLocks noGrp="1"/>
          </p:cNvSpPr>
          <p:nvPr>
            <p:ph idx="1"/>
            <p:custDataLst>
              <p:tags r:id="rId2"/>
            </p:custDataLst>
          </p:nvPr>
        </p:nvSpPr>
        <p:spPr>
          <a:xfrm>
            <a:off x="539552" y="1988840"/>
            <a:ext cx="7467600" cy="4525963"/>
          </a:xfrm>
        </p:spPr>
        <p:txBody>
          <a:bodyPr rtlCol="0">
            <a:normAutofit/>
          </a:bodyPr>
          <a:lstStyle/>
          <a:p>
            <a:pPr eaLnBrk="1" fontAlgn="auto" hangingPunct="1">
              <a:spcAft>
                <a:spcPts val="0"/>
              </a:spcAft>
              <a:buFont typeface="Arial" pitchFamily="34" charset="0"/>
              <a:buNone/>
              <a:defRPr/>
            </a:pPr>
            <a:r>
              <a:rPr lang="fr-CA" sz="2600" b="1" dirty="0" smtClean="0"/>
              <a:t>CRDITED :</a:t>
            </a:r>
            <a:endParaRPr lang="fr-CA" sz="2600" b="1" dirty="0" smtClean="0">
              <a:solidFill>
                <a:srgbClr val="FF0000"/>
              </a:solidFill>
            </a:endParaRPr>
          </a:p>
          <a:p>
            <a:pPr eaLnBrk="1" fontAlgn="auto" hangingPunct="1">
              <a:spcAft>
                <a:spcPts val="0"/>
              </a:spcAft>
              <a:buFont typeface="Arial" pitchFamily="34" charset="0"/>
              <a:buChar char="•"/>
              <a:defRPr/>
            </a:pPr>
            <a:r>
              <a:rPr lang="fr-CA" sz="2600" dirty="0" smtClean="0"/>
              <a:t>Offrir les meilleurs services spécialisés d’adaptation, de réadaptation et d’intégration sociale.</a:t>
            </a:r>
          </a:p>
          <a:p>
            <a:pPr eaLnBrk="1" fontAlgn="auto" hangingPunct="1">
              <a:spcAft>
                <a:spcPts val="0"/>
              </a:spcAft>
              <a:buFont typeface="Arial" pitchFamily="34" charset="0"/>
              <a:buChar char="•"/>
              <a:defRPr/>
            </a:pPr>
            <a:r>
              <a:rPr lang="fr-CA" sz="2600" dirty="0" smtClean="0"/>
              <a:t>Contribuer, en complémentarité et en collaboration avec les réseaux locaux de services, à l’inclusion sociale des personnes ayant une DI ou un TED.</a:t>
            </a:r>
          </a:p>
          <a:p>
            <a:pPr eaLnBrk="1" fontAlgn="auto" hangingPunct="1">
              <a:spcAft>
                <a:spcPts val="0"/>
              </a:spcAft>
              <a:buFont typeface="Arial" pitchFamily="34" charset="0"/>
              <a:buChar char="•"/>
              <a:defRPr/>
            </a:pPr>
            <a:r>
              <a:rPr lang="fr-CA" sz="2600" dirty="0" smtClean="0"/>
              <a:t>Développer une culture de recherche visant prioritairement l’amélioration des pratiques.</a:t>
            </a:r>
            <a:endParaRPr lang="fr-FR" sz="2600"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custDataLst>
              <p:tags r:id="rId1"/>
            </p:custDataLst>
          </p:nvPr>
        </p:nvSpPr>
        <p:spPr>
          <a:xfrm>
            <a:off x="1979712" y="332656"/>
            <a:ext cx="7056784" cy="1152128"/>
          </a:xfrm>
        </p:spPr>
        <p:txBody>
          <a:bodyPr/>
          <a:lstStyle/>
          <a:p>
            <a:pPr eaLnBrk="1" hangingPunct="1"/>
            <a:r>
              <a:rPr lang="fr-CA" sz="3200" b="1" dirty="0" smtClean="0"/>
              <a:t>PRÉSENTATION SYNTHÈSE DES RÔLES ET RESPONSABILITÉS (suite)</a:t>
            </a:r>
            <a:endParaRPr lang="fr-FR" sz="3200" b="1" dirty="0" smtClean="0"/>
          </a:p>
        </p:txBody>
      </p:sp>
      <p:sp>
        <p:nvSpPr>
          <p:cNvPr id="19459" name="Espace réservé du contenu 2"/>
          <p:cNvSpPr>
            <a:spLocks noGrp="1"/>
          </p:cNvSpPr>
          <p:nvPr>
            <p:ph idx="1"/>
            <p:custDataLst>
              <p:tags r:id="rId2"/>
            </p:custDataLst>
          </p:nvPr>
        </p:nvSpPr>
        <p:spPr>
          <a:xfrm>
            <a:off x="467544" y="2005012"/>
            <a:ext cx="8229600" cy="4852988"/>
          </a:xfrm>
        </p:spPr>
        <p:txBody>
          <a:bodyPr>
            <a:normAutofit fontScale="92500"/>
          </a:bodyPr>
          <a:lstStyle/>
          <a:p>
            <a:pPr eaLnBrk="1" hangingPunct="1">
              <a:buFont typeface="Arial" charset="0"/>
              <a:buNone/>
            </a:pPr>
            <a:r>
              <a:rPr lang="fr-CA" sz="2200" b="1" dirty="0" smtClean="0"/>
              <a:t>CRDITED :</a:t>
            </a:r>
            <a:endParaRPr lang="fr-CA" sz="2200" b="1" dirty="0" smtClean="0">
              <a:solidFill>
                <a:srgbClr val="FF0000"/>
              </a:solidFill>
            </a:endParaRPr>
          </a:p>
          <a:p>
            <a:pPr eaLnBrk="1" hangingPunct="1">
              <a:buFont typeface="Arial" charset="0"/>
              <a:buNone/>
            </a:pPr>
            <a:r>
              <a:rPr lang="fr-CA" sz="2200" b="1" dirty="0" smtClean="0">
                <a:solidFill>
                  <a:srgbClr val="FF0000"/>
                </a:solidFill>
              </a:rPr>
              <a:t>Plus spécifiquement</a:t>
            </a:r>
          </a:p>
          <a:p>
            <a:pPr eaLnBrk="1" hangingPunct="1"/>
            <a:r>
              <a:rPr lang="fr-CA" sz="2200" dirty="0" smtClean="0"/>
              <a:t>Se concerter et soutenir la réalisation de projets de recherche permettant le développement et la consolidation de pratiques de pointe.</a:t>
            </a:r>
          </a:p>
          <a:p>
            <a:pPr eaLnBrk="1" hangingPunct="1"/>
            <a:r>
              <a:rPr lang="fr-CA" sz="2200" dirty="0" smtClean="0"/>
              <a:t>Faciliter le réseautage des chercheurs intéressés par la recherche et par les éléments de sa programmation de recherche.</a:t>
            </a:r>
          </a:p>
          <a:p>
            <a:pPr eaLnBrk="1" hangingPunct="1"/>
            <a:r>
              <a:rPr lang="fr-CA" sz="2200" dirty="0" smtClean="0"/>
              <a:t>Accueillir des étudiants dans des activités d’enseignement pratique.</a:t>
            </a:r>
          </a:p>
          <a:p>
            <a:pPr eaLnBrk="1" hangingPunct="1"/>
            <a:r>
              <a:rPr lang="fr-CA" sz="2200" dirty="0" smtClean="0"/>
              <a:t>Se concerter et soutenir des activités de recherche répondant à des besoins régionaux et nationaux et la réalisation d’activités de recherche évaluative.</a:t>
            </a:r>
          </a:p>
          <a:p>
            <a:pPr eaLnBrk="1" hangingPunct="1"/>
            <a:r>
              <a:rPr lang="fr-CA" sz="2200" dirty="0" smtClean="0"/>
              <a:t>Transférer des connaissances issues de la recherche dans les pratiques quotidiennes.</a:t>
            </a:r>
            <a:endParaRPr lang="fr-FR" sz="2200"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59224" y="620688"/>
            <a:ext cx="6984776" cy="1080120"/>
          </a:xfrm>
        </p:spPr>
        <p:txBody>
          <a:bodyPr>
            <a:normAutofit/>
          </a:bodyPr>
          <a:lstStyle/>
          <a:p>
            <a:r>
              <a:rPr lang="fr-CA" dirty="0" smtClean="0"/>
              <a:t>Mélina </a:t>
            </a:r>
            <a:r>
              <a:rPr lang="fr-CA" dirty="0" err="1" smtClean="0"/>
              <a:t>Rivard</a:t>
            </a:r>
            <a:r>
              <a:rPr lang="fr-CA" dirty="0" smtClean="0"/>
              <a:t> </a:t>
            </a:r>
            <a:endParaRPr lang="fr-CA" dirty="0"/>
          </a:p>
        </p:txBody>
      </p:sp>
      <p:sp>
        <p:nvSpPr>
          <p:cNvPr id="3" name="Espace réservé du contenu 2"/>
          <p:cNvSpPr>
            <a:spLocks noGrp="1"/>
          </p:cNvSpPr>
          <p:nvPr>
            <p:ph idx="1"/>
            <p:custDataLst>
              <p:tags r:id="rId2"/>
            </p:custDataLst>
          </p:nvPr>
        </p:nvSpPr>
        <p:spPr>
          <a:xfrm>
            <a:off x="827584" y="2132857"/>
            <a:ext cx="7704856" cy="4032448"/>
          </a:xfrm>
        </p:spPr>
        <p:txBody>
          <a:bodyPr/>
          <a:lstStyle/>
          <a:p>
            <a:pPr>
              <a:buNone/>
            </a:pPr>
            <a:r>
              <a:rPr lang="fr-CA" dirty="0" smtClean="0"/>
              <a:t>2007</a:t>
            </a:r>
          </a:p>
          <a:p>
            <a:r>
              <a:rPr lang="fr-CA" dirty="0" smtClean="0"/>
              <a:t>Profil doctoral</a:t>
            </a:r>
          </a:p>
          <a:p>
            <a:r>
              <a:rPr lang="fr-CA" dirty="0" smtClean="0"/>
              <a:t>Bourse obtenue</a:t>
            </a:r>
          </a:p>
          <a:p>
            <a:r>
              <a:rPr lang="fr-CA" dirty="0" smtClean="0"/>
              <a:t>Collaboration Montérégie-Est</a:t>
            </a:r>
          </a:p>
          <a:p>
            <a:r>
              <a:rPr lang="fr-CA" dirty="0" smtClean="0"/>
              <a:t>Post-doctorat</a:t>
            </a:r>
            <a:endParaRPr lang="fr-CA" dirty="0"/>
          </a:p>
        </p:txBody>
      </p:sp>
      <p:pic>
        <p:nvPicPr>
          <p:cNvPr id="4" name="Picture 2"/>
          <p:cNvPicPr>
            <a:picLocks noChangeAspect="1" noChangeArrowheads="1"/>
          </p:cNvPicPr>
          <p:nvPr>
            <p:custDataLst>
              <p:tags r:id="rId3"/>
            </p:custDataLst>
          </p:nvPr>
        </p:nvPicPr>
        <p:blipFill>
          <a:blip r:embed="rId7"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custDataLst>
              <p:tags r:id="rId4"/>
            </p:custDataLst>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custDataLst>
              <p:tags r:id="rId1"/>
            </p:custDataLst>
          </p:nvPr>
        </p:nvSpPr>
        <p:spPr>
          <a:xfrm>
            <a:off x="2051720" y="332656"/>
            <a:ext cx="7467600" cy="1143000"/>
          </a:xfrm>
        </p:spPr>
        <p:txBody>
          <a:bodyPr/>
          <a:lstStyle/>
          <a:p>
            <a:pPr eaLnBrk="1" hangingPunct="1"/>
            <a:r>
              <a:rPr lang="fr-CA" sz="3200" b="1" dirty="0" smtClean="0"/>
              <a:t>INTRODUCTION</a:t>
            </a:r>
            <a:endParaRPr lang="fr-FR" sz="3200" b="1" dirty="0" smtClean="0"/>
          </a:p>
        </p:txBody>
      </p:sp>
      <p:sp>
        <p:nvSpPr>
          <p:cNvPr id="3075" name="Espace réservé du contenu 2"/>
          <p:cNvSpPr>
            <a:spLocks noGrp="1"/>
          </p:cNvSpPr>
          <p:nvPr>
            <p:ph idx="1"/>
            <p:custDataLst>
              <p:tags r:id="rId2"/>
            </p:custDataLst>
          </p:nvPr>
        </p:nvSpPr>
        <p:spPr/>
        <p:txBody>
          <a:bodyPr/>
          <a:lstStyle/>
          <a:p>
            <a:pPr marL="0" indent="0" algn="just" eaLnBrk="1" hangingPunct="1">
              <a:buFont typeface="Arial" charset="0"/>
              <a:buNone/>
            </a:pPr>
            <a:endParaRPr lang="fr-CA" sz="3000" dirty="0" smtClean="0"/>
          </a:p>
          <a:p>
            <a:pPr marL="0" indent="0" algn="just" eaLnBrk="1" hangingPunct="1">
              <a:buFont typeface="Arial" charset="0"/>
              <a:buNone/>
            </a:pPr>
            <a:r>
              <a:rPr lang="fr-CA" sz="3000" dirty="0" smtClean="0"/>
              <a:t>Dans sa planification stratégique 2010-2015, la Fédération québécoise des CRDITED a situé le développement de la recherche en DI-TED au rang de ses priorités et constitué son Comité recherche avec ses partenaires</a:t>
            </a:r>
            <a:r>
              <a:rPr lang="fr-CA" dirty="0" smtClean="0"/>
              <a:t>.</a:t>
            </a:r>
            <a:endParaRPr lang="fr-FR"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59224" y="620688"/>
            <a:ext cx="6984776" cy="1080120"/>
          </a:xfrm>
        </p:spPr>
        <p:txBody>
          <a:bodyPr/>
          <a:lstStyle/>
          <a:p>
            <a:r>
              <a:rPr lang="fr-CA" dirty="0" smtClean="0"/>
              <a:t>Pavillon du Parc</a:t>
            </a:r>
            <a:endParaRPr lang="fr-CA" dirty="0"/>
          </a:p>
        </p:txBody>
      </p:sp>
      <p:sp>
        <p:nvSpPr>
          <p:cNvPr id="3" name="Espace réservé du contenu 2"/>
          <p:cNvSpPr>
            <a:spLocks noGrp="1"/>
          </p:cNvSpPr>
          <p:nvPr>
            <p:ph idx="1"/>
            <p:custDataLst>
              <p:tags r:id="rId2"/>
            </p:custDataLst>
          </p:nvPr>
        </p:nvSpPr>
        <p:spPr>
          <a:xfrm>
            <a:off x="827584" y="2132857"/>
            <a:ext cx="7704856" cy="4032448"/>
          </a:xfrm>
        </p:spPr>
        <p:txBody>
          <a:bodyPr/>
          <a:lstStyle/>
          <a:p>
            <a:pPr>
              <a:buNone/>
            </a:pPr>
            <a:r>
              <a:rPr lang="fr-CA" dirty="0" smtClean="0"/>
              <a:t>2007</a:t>
            </a:r>
          </a:p>
          <a:p>
            <a:r>
              <a:rPr lang="fr-CA" dirty="0" smtClean="0"/>
              <a:t>Soutien au démarrage de la recherche en établissement</a:t>
            </a:r>
          </a:p>
          <a:p>
            <a:pPr>
              <a:buNone/>
            </a:pPr>
            <a:r>
              <a:rPr lang="fr-CA" dirty="0" smtClean="0"/>
              <a:t>2009</a:t>
            </a:r>
          </a:p>
          <a:p>
            <a:r>
              <a:rPr lang="fr-CA" dirty="0" smtClean="0"/>
              <a:t>Stage étudiant</a:t>
            </a:r>
          </a:p>
          <a:p>
            <a:r>
              <a:rPr lang="fr-CA" i="1" dirty="0" smtClean="0"/>
              <a:t>Prix de reconnaissance Maurice-Harvey </a:t>
            </a:r>
            <a:endParaRPr lang="fr-CA" i="1" dirty="0"/>
          </a:p>
        </p:txBody>
      </p:sp>
      <p:pic>
        <p:nvPicPr>
          <p:cNvPr id="4" name="Picture 2"/>
          <p:cNvPicPr>
            <a:picLocks noChangeAspect="1" noChangeArrowheads="1"/>
          </p:cNvPicPr>
          <p:nvPr>
            <p:custDataLst>
              <p:tags r:id="rId3"/>
            </p:custDataLst>
          </p:nvPr>
        </p:nvPicPr>
        <p:blipFill>
          <a:blip r:embed="rId7"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custDataLst>
              <p:tags r:id="rId4"/>
            </p:custDataLst>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59224" y="620688"/>
            <a:ext cx="6984776" cy="1080120"/>
          </a:xfrm>
        </p:spPr>
        <p:txBody>
          <a:bodyPr/>
          <a:lstStyle/>
          <a:p>
            <a:r>
              <a:rPr lang="fr-CA" dirty="0" smtClean="0"/>
              <a:t>Pavillon du Parc</a:t>
            </a:r>
            <a:endParaRPr lang="fr-CA" dirty="0"/>
          </a:p>
        </p:txBody>
      </p:sp>
      <p:sp>
        <p:nvSpPr>
          <p:cNvPr id="3" name="Espace réservé du contenu 2"/>
          <p:cNvSpPr>
            <a:spLocks noGrp="1"/>
          </p:cNvSpPr>
          <p:nvPr>
            <p:ph idx="1"/>
            <p:custDataLst>
              <p:tags r:id="rId2"/>
            </p:custDataLst>
          </p:nvPr>
        </p:nvSpPr>
        <p:spPr>
          <a:xfrm>
            <a:off x="827584" y="2132857"/>
            <a:ext cx="7704856" cy="4032448"/>
          </a:xfrm>
        </p:spPr>
        <p:txBody>
          <a:bodyPr/>
          <a:lstStyle/>
          <a:p>
            <a:pPr>
              <a:buNone/>
            </a:pPr>
            <a:r>
              <a:rPr lang="fr-CA" dirty="0" smtClean="0"/>
              <a:t>2010</a:t>
            </a:r>
          </a:p>
          <a:p>
            <a:r>
              <a:rPr lang="fr-CA" dirty="0" smtClean="0"/>
              <a:t>Stage étudiant </a:t>
            </a:r>
          </a:p>
          <a:p>
            <a:r>
              <a:rPr lang="fr-CA" dirty="0" smtClean="0"/>
              <a:t>Financement de la Chaire de recherche </a:t>
            </a:r>
            <a:r>
              <a:rPr lang="fr-CA" dirty="0" err="1" smtClean="0"/>
              <a:t>littératie</a:t>
            </a:r>
            <a:r>
              <a:rPr lang="fr-CA" dirty="0" smtClean="0"/>
              <a:t> et inclusion</a:t>
            </a:r>
          </a:p>
          <a:p>
            <a:pPr>
              <a:buNone/>
            </a:pPr>
            <a:r>
              <a:rPr lang="fr-CA" dirty="0" smtClean="0"/>
              <a:t>2011</a:t>
            </a:r>
          </a:p>
          <a:p>
            <a:r>
              <a:rPr lang="fr-CA" dirty="0" smtClean="0"/>
              <a:t>Pavillon du Parc finance 30 000$</a:t>
            </a:r>
          </a:p>
        </p:txBody>
      </p:sp>
      <p:pic>
        <p:nvPicPr>
          <p:cNvPr id="4" name="Picture 2"/>
          <p:cNvPicPr>
            <a:picLocks noChangeAspect="1" noChangeArrowheads="1"/>
          </p:cNvPicPr>
          <p:nvPr>
            <p:custDataLst>
              <p:tags r:id="rId3"/>
            </p:custDataLst>
          </p:nvPr>
        </p:nvPicPr>
        <p:blipFill>
          <a:blip r:embed="rId7"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custDataLst>
              <p:tags r:id="rId4"/>
            </p:custDataLst>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59224" y="620688"/>
            <a:ext cx="6984776" cy="1080120"/>
          </a:xfrm>
        </p:spPr>
        <p:txBody>
          <a:bodyPr>
            <a:normAutofit fontScale="90000"/>
          </a:bodyPr>
          <a:lstStyle/>
          <a:p>
            <a:r>
              <a:rPr lang="fr-CA" dirty="0" smtClean="0"/>
              <a:t>Chaire déficience intellectuelle et troubles du comportement (Diane Morin)</a:t>
            </a:r>
            <a:endParaRPr lang="fr-CA" dirty="0"/>
          </a:p>
        </p:txBody>
      </p:sp>
      <p:sp>
        <p:nvSpPr>
          <p:cNvPr id="3" name="Espace réservé du contenu 2"/>
          <p:cNvSpPr>
            <a:spLocks noGrp="1"/>
          </p:cNvSpPr>
          <p:nvPr>
            <p:ph idx="1"/>
            <p:custDataLst>
              <p:tags r:id="rId2"/>
            </p:custDataLst>
          </p:nvPr>
        </p:nvSpPr>
        <p:spPr>
          <a:xfrm>
            <a:off x="827584" y="2132857"/>
            <a:ext cx="7704856" cy="4032448"/>
          </a:xfrm>
        </p:spPr>
        <p:txBody>
          <a:bodyPr/>
          <a:lstStyle/>
          <a:p>
            <a:pPr>
              <a:buNone/>
            </a:pPr>
            <a:r>
              <a:rPr lang="fr-CA" dirty="0" smtClean="0"/>
              <a:t>2008</a:t>
            </a:r>
          </a:p>
          <a:p>
            <a:r>
              <a:rPr lang="fr-CA" dirty="0" smtClean="0"/>
              <a:t>30 000 $Démarrage de la Chaire</a:t>
            </a:r>
          </a:p>
          <a:p>
            <a:r>
              <a:rPr lang="fr-CA" dirty="0" smtClean="0"/>
              <a:t>Bourse </a:t>
            </a:r>
            <a:r>
              <a:rPr lang="fr-CA" dirty="0" err="1" smtClean="0"/>
              <a:t>Bengt</a:t>
            </a:r>
            <a:r>
              <a:rPr lang="fr-CA" dirty="0" smtClean="0"/>
              <a:t>-</a:t>
            </a:r>
            <a:r>
              <a:rPr lang="fr-CA" dirty="0" err="1" smtClean="0"/>
              <a:t>Nirje</a:t>
            </a:r>
            <a:r>
              <a:rPr lang="fr-CA" dirty="0" smtClean="0"/>
              <a:t> à Mélina </a:t>
            </a:r>
            <a:r>
              <a:rPr lang="fr-CA" dirty="0" err="1" smtClean="0"/>
              <a:t>Rivard</a:t>
            </a:r>
            <a:endParaRPr lang="fr-CA" dirty="0" smtClean="0"/>
          </a:p>
          <a:p>
            <a:r>
              <a:rPr lang="fr-CA" dirty="0" smtClean="0"/>
              <a:t>Bourse </a:t>
            </a:r>
            <a:r>
              <a:rPr lang="fr-CA" dirty="0" err="1" smtClean="0"/>
              <a:t>Bengt</a:t>
            </a:r>
            <a:r>
              <a:rPr lang="fr-CA" dirty="0" smtClean="0"/>
              <a:t>-</a:t>
            </a:r>
            <a:r>
              <a:rPr lang="fr-CA" dirty="0" err="1" smtClean="0"/>
              <a:t>Nirje</a:t>
            </a:r>
            <a:r>
              <a:rPr lang="fr-CA" dirty="0" smtClean="0"/>
              <a:t> à Julie </a:t>
            </a:r>
            <a:r>
              <a:rPr lang="fr-CA" dirty="0" err="1" smtClean="0"/>
              <a:t>Mérineau</a:t>
            </a:r>
            <a:endParaRPr lang="fr-CA" dirty="0" smtClean="0"/>
          </a:p>
          <a:p>
            <a:r>
              <a:rPr lang="fr-CA" dirty="0" smtClean="0"/>
              <a:t>Bourse de troisième cycle à Mélissa Clark</a:t>
            </a:r>
          </a:p>
          <a:p>
            <a:r>
              <a:rPr lang="fr-CA" dirty="0" smtClean="0"/>
              <a:t>Bourse </a:t>
            </a:r>
            <a:r>
              <a:rPr lang="fr-CA" dirty="0" err="1" smtClean="0"/>
              <a:t>Bengt</a:t>
            </a:r>
            <a:r>
              <a:rPr lang="fr-CA" dirty="0" smtClean="0"/>
              <a:t>-</a:t>
            </a:r>
            <a:r>
              <a:rPr lang="fr-CA" dirty="0" err="1" smtClean="0"/>
              <a:t>Nirje</a:t>
            </a:r>
            <a:r>
              <a:rPr lang="fr-CA" dirty="0" smtClean="0"/>
              <a:t> à Marie-Pier </a:t>
            </a:r>
            <a:r>
              <a:rPr lang="fr-CA" dirty="0" err="1" smtClean="0"/>
              <a:t>Guimont</a:t>
            </a:r>
            <a:endParaRPr lang="fr-CA" dirty="0"/>
          </a:p>
        </p:txBody>
      </p:sp>
      <p:pic>
        <p:nvPicPr>
          <p:cNvPr id="4" name="Picture 2"/>
          <p:cNvPicPr>
            <a:picLocks noChangeAspect="1" noChangeArrowheads="1"/>
          </p:cNvPicPr>
          <p:nvPr>
            <p:custDataLst>
              <p:tags r:id="rId3"/>
            </p:custDataLst>
          </p:nvPr>
        </p:nvPicPr>
        <p:blipFill>
          <a:blip r:embed="rId7"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custDataLst>
              <p:tags r:id="rId4"/>
            </p:custDataLst>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59224" y="620688"/>
            <a:ext cx="6984776" cy="1080120"/>
          </a:xfrm>
        </p:spPr>
        <p:txBody>
          <a:bodyPr>
            <a:normAutofit fontScale="90000"/>
          </a:bodyPr>
          <a:lstStyle/>
          <a:p>
            <a:r>
              <a:rPr lang="fr-CA" dirty="0" smtClean="0"/>
              <a:t>Chaire déficience intellectuelle et troubles du comportement (Diane Morin)</a:t>
            </a:r>
            <a:endParaRPr lang="fr-CA" dirty="0"/>
          </a:p>
        </p:txBody>
      </p:sp>
      <p:sp>
        <p:nvSpPr>
          <p:cNvPr id="3" name="Espace réservé du contenu 2"/>
          <p:cNvSpPr>
            <a:spLocks noGrp="1"/>
          </p:cNvSpPr>
          <p:nvPr>
            <p:ph idx="1"/>
            <p:custDataLst>
              <p:tags r:id="rId2"/>
            </p:custDataLst>
          </p:nvPr>
        </p:nvSpPr>
        <p:spPr>
          <a:xfrm>
            <a:off x="827584" y="2132857"/>
            <a:ext cx="7704856" cy="4032448"/>
          </a:xfrm>
        </p:spPr>
        <p:txBody>
          <a:bodyPr>
            <a:normAutofit fontScale="85000" lnSpcReduction="10000"/>
          </a:bodyPr>
          <a:lstStyle/>
          <a:p>
            <a:endParaRPr lang="fr-CA" dirty="0" smtClean="0"/>
          </a:p>
          <a:p>
            <a:r>
              <a:rPr lang="fr-CA" dirty="0" smtClean="0"/>
              <a:t>Les CRDITED de Montréal (500,000$ sur 5 ans)</a:t>
            </a:r>
          </a:p>
          <a:p>
            <a:r>
              <a:rPr lang="fr-CA" dirty="0" smtClean="0"/>
              <a:t>CRDITED  de Montréal	300 000 $</a:t>
            </a:r>
          </a:p>
          <a:p>
            <a:r>
              <a:rPr lang="fr-CA" dirty="0" smtClean="0"/>
              <a:t>CROM			          100 000 $</a:t>
            </a:r>
          </a:p>
          <a:p>
            <a:r>
              <a:rPr lang="fr-CA" dirty="0" smtClean="0"/>
              <a:t>Centre Miriam	                    100 000 $</a:t>
            </a:r>
          </a:p>
          <a:p>
            <a:r>
              <a:rPr lang="fr-CA" dirty="0" smtClean="0"/>
              <a:t>Fondation L'Intégrale		25 000 $</a:t>
            </a:r>
          </a:p>
          <a:p>
            <a:r>
              <a:rPr lang="fr-CA" dirty="0" smtClean="0"/>
              <a:t>Fondation </a:t>
            </a:r>
            <a:r>
              <a:rPr lang="fr-CA" dirty="0" err="1" smtClean="0"/>
              <a:t>Butters</a:t>
            </a:r>
            <a:r>
              <a:rPr lang="fr-CA" dirty="0" smtClean="0"/>
              <a:t> ($ + RH)	300 000 $</a:t>
            </a:r>
          </a:p>
          <a:p>
            <a:r>
              <a:rPr lang="fr-CA" dirty="0" smtClean="0"/>
              <a:t>Tous les CRDITED du Québec contribuent et en profitent</a:t>
            </a:r>
          </a:p>
        </p:txBody>
      </p:sp>
      <p:pic>
        <p:nvPicPr>
          <p:cNvPr id="4" name="Picture 2"/>
          <p:cNvPicPr>
            <a:picLocks noChangeAspect="1" noChangeArrowheads="1"/>
          </p:cNvPicPr>
          <p:nvPr>
            <p:custDataLst>
              <p:tags r:id="rId3"/>
            </p:custDataLst>
          </p:nvPr>
        </p:nvPicPr>
        <p:blipFill>
          <a:blip r:embed="rId7"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custDataLst>
              <p:tags r:id="rId4"/>
            </p:custDataLst>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59224" y="620688"/>
            <a:ext cx="6984776" cy="1080120"/>
          </a:xfrm>
        </p:spPr>
        <p:txBody>
          <a:bodyPr>
            <a:normAutofit fontScale="90000"/>
          </a:bodyPr>
          <a:lstStyle/>
          <a:p>
            <a:r>
              <a:rPr lang="fr-CA" dirty="0" smtClean="0"/>
              <a:t>Chaire déficience intellectuelle et troubles du comportement (Diane Morin)</a:t>
            </a:r>
            <a:endParaRPr lang="fr-CA" dirty="0"/>
          </a:p>
        </p:txBody>
      </p:sp>
      <p:sp>
        <p:nvSpPr>
          <p:cNvPr id="3" name="Espace réservé du contenu 2"/>
          <p:cNvSpPr>
            <a:spLocks noGrp="1"/>
          </p:cNvSpPr>
          <p:nvPr>
            <p:ph idx="1"/>
            <p:custDataLst>
              <p:tags r:id="rId2"/>
            </p:custDataLst>
          </p:nvPr>
        </p:nvSpPr>
        <p:spPr>
          <a:xfrm>
            <a:off x="827584" y="2132857"/>
            <a:ext cx="7704856" cy="4032448"/>
          </a:xfrm>
        </p:spPr>
        <p:txBody>
          <a:bodyPr>
            <a:normAutofit fontScale="70000" lnSpcReduction="20000"/>
          </a:bodyPr>
          <a:lstStyle/>
          <a:p>
            <a:endParaRPr lang="fr-CA" dirty="0" smtClean="0"/>
          </a:p>
          <a:p>
            <a:pPr>
              <a:buNone/>
            </a:pPr>
            <a:r>
              <a:rPr lang="fr-CA" b="1" dirty="0" smtClean="0"/>
              <a:t>Exemples de retombées</a:t>
            </a:r>
          </a:p>
          <a:p>
            <a:endParaRPr lang="fr-CA" dirty="0" smtClean="0"/>
          </a:p>
          <a:p>
            <a:r>
              <a:rPr lang="fr-CA" dirty="0" smtClean="0"/>
              <a:t>Méthode d'observation  des intérêts socioprofessionnels (MOIS)</a:t>
            </a:r>
          </a:p>
          <a:p>
            <a:r>
              <a:rPr lang="fr-CA" dirty="0" smtClean="0"/>
              <a:t>Instrument d'évaluation des attitudes de la population générale à l'égard de la déficience intellectuelle</a:t>
            </a:r>
          </a:p>
          <a:p>
            <a:r>
              <a:rPr lang="fr-CA" dirty="0" smtClean="0"/>
              <a:t>Guide pour l'implantation d'une ressource TGC (à venir)</a:t>
            </a:r>
          </a:p>
          <a:p>
            <a:r>
              <a:rPr lang="fr-CA" dirty="0" smtClean="0"/>
              <a:t>Évaluation de l'échelle SIS-F pour déterminer le niveau de spécialisation des services requis en déficience intellectuelle (à venir)</a:t>
            </a:r>
          </a:p>
          <a:p>
            <a:r>
              <a:rPr lang="fr-CA" dirty="0" smtClean="0"/>
              <a:t>Etc.</a:t>
            </a:r>
          </a:p>
        </p:txBody>
      </p:sp>
      <p:pic>
        <p:nvPicPr>
          <p:cNvPr id="4" name="Picture 2"/>
          <p:cNvPicPr>
            <a:picLocks noChangeAspect="1" noChangeArrowheads="1"/>
          </p:cNvPicPr>
          <p:nvPr>
            <p:custDataLst>
              <p:tags r:id="rId3"/>
            </p:custDataLst>
          </p:nvPr>
        </p:nvPicPr>
        <p:blipFill>
          <a:blip r:embed="rId7"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custDataLst>
              <p:tags r:id="rId4"/>
            </p:custDataLst>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3200" y="188640"/>
            <a:ext cx="7200800" cy="1886382"/>
          </a:xfrm>
        </p:spPr>
        <p:txBody>
          <a:bodyPr>
            <a:noAutofit/>
          </a:bodyPr>
          <a:lstStyle/>
          <a:p>
            <a:r>
              <a:rPr lang="fr-CA" sz="3200" dirty="0" smtClean="0"/>
              <a:t>Dany Lussier-Desrochers</a:t>
            </a:r>
            <a:br>
              <a:rPr lang="fr-CA" sz="3200" dirty="0" smtClean="0"/>
            </a:br>
            <a:r>
              <a:rPr lang="fr-CA" sz="2400" dirty="0" smtClean="0"/>
              <a:t>Titulaire adjoint de la Chaire </a:t>
            </a:r>
            <a:r>
              <a:rPr lang="fr-CA" sz="2400" dirty="0"/>
              <a:t>de recherche sur les technologies de soutien à l’autodétermination (TSA)</a:t>
            </a:r>
          </a:p>
        </p:txBody>
      </p:sp>
      <p:sp>
        <p:nvSpPr>
          <p:cNvPr id="3" name="Espace réservé du contenu 2"/>
          <p:cNvSpPr>
            <a:spLocks noGrp="1"/>
          </p:cNvSpPr>
          <p:nvPr>
            <p:ph idx="1"/>
          </p:nvPr>
        </p:nvSpPr>
        <p:spPr>
          <a:xfrm>
            <a:off x="827584" y="2132857"/>
            <a:ext cx="7704856" cy="4032448"/>
          </a:xfrm>
        </p:spPr>
        <p:txBody>
          <a:bodyPr>
            <a:normAutofit/>
          </a:bodyPr>
          <a:lstStyle/>
          <a:p>
            <a:r>
              <a:rPr lang="fr-CA" dirty="0" smtClean="0"/>
              <a:t>2006</a:t>
            </a:r>
          </a:p>
          <a:p>
            <a:pPr lvl="1"/>
            <a:r>
              <a:rPr lang="fr-CA" sz="2400" dirty="0" smtClean="0"/>
              <a:t>Bourse </a:t>
            </a:r>
            <a:r>
              <a:rPr lang="fr-CA" sz="2400" dirty="0" err="1"/>
              <a:t>post-doctorale</a:t>
            </a:r>
            <a:r>
              <a:rPr lang="fr-CA" sz="2400" dirty="0"/>
              <a:t> </a:t>
            </a:r>
            <a:r>
              <a:rPr lang="fr-CA" sz="2400" dirty="0" smtClean="0"/>
              <a:t>- 35 000 $ (CNRIS</a:t>
            </a:r>
            <a:r>
              <a:rPr lang="fr-CA" sz="2400" dirty="0"/>
              <a:t>)</a:t>
            </a:r>
          </a:p>
          <a:p>
            <a:r>
              <a:rPr lang="fr-CA" dirty="0" smtClean="0"/>
              <a:t>2007 – 2008</a:t>
            </a:r>
          </a:p>
          <a:p>
            <a:pPr lvl="1"/>
            <a:r>
              <a:rPr lang="fr-CA" sz="2400" dirty="0" smtClean="0"/>
              <a:t>Programme de soutien à l’émergence de nouveaux chercheurs en DI – 5 000 $ (CNRIS)</a:t>
            </a:r>
          </a:p>
          <a:p>
            <a:pPr lvl="1"/>
            <a:r>
              <a:rPr lang="fr-CA" sz="2400" dirty="0" smtClean="0"/>
              <a:t>Projet </a:t>
            </a:r>
            <a:r>
              <a:rPr lang="fr-CA" sz="2400" dirty="0" err="1" smtClean="0"/>
              <a:t>h@bilnet</a:t>
            </a:r>
            <a:r>
              <a:rPr lang="fr-CA" sz="2400" dirty="0" smtClean="0"/>
              <a:t> - 40 500 $ (FQRSC)</a:t>
            </a:r>
          </a:p>
          <a:p>
            <a:pPr lvl="1"/>
            <a:r>
              <a:rPr lang="fr-CA" sz="2400" dirty="0" smtClean="0"/>
              <a:t>Caroline Boucher - Bourse d’étude de 2</a:t>
            </a:r>
            <a:r>
              <a:rPr lang="fr-CA" sz="2400" baseline="30000" dirty="0" smtClean="0"/>
              <a:t>e</a:t>
            </a:r>
            <a:r>
              <a:rPr lang="fr-CA" sz="2400" dirty="0" smtClean="0"/>
              <a:t> cycle -   5 000 $ </a:t>
            </a:r>
            <a:r>
              <a:rPr lang="fr-CA" sz="2400" dirty="0"/>
              <a:t>(FQRSC</a:t>
            </a:r>
            <a:r>
              <a:rPr lang="fr-CA" sz="2400" dirty="0" smtClean="0"/>
              <a:t>)</a:t>
            </a:r>
          </a:p>
          <a:p>
            <a:pPr lvl="1"/>
            <a:r>
              <a:rPr lang="fr-CA" sz="2400" dirty="0" smtClean="0"/>
              <a:t>Chercheur régulier du CRDITED MCQ - IU</a:t>
            </a:r>
          </a:p>
        </p:txBody>
      </p:sp>
      <p:pic>
        <p:nvPicPr>
          <p:cNvPr id="4" name="Picture 2"/>
          <p:cNvPicPr>
            <a:picLocks noChangeAspect="1" noChangeArrowheads="1"/>
          </p:cNvPicPr>
          <p:nvPr/>
        </p:nvPicPr>
        <p:blipFill>
          <a:blip r:embed="rId3"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dirty="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3200" y="188640"/>
            <a:ext cx="7200800" cy="1886382"/>
          </a:xfrm>
        </p:spPr>
        <p:txBody>
          <a:bodyPr>
            <a:noAutofit/>
          </a:bodyPr>
          <a:lstStyle/>
          <a:p>
            <a:r>
              <a:rPr lang="fr-CA" sz="3200" dirty="0" smtClean="0"/>
              <a:t>Dany Lussier-Desrochers</a:t>
            </a:r>
            <a:br>
              <a:rPr lang="fr-CA" sz="3200" dirty="0" smtClean="0"/>
            </a:br>
            <a:r>
              <a:rPr lang="fr-CA" sz="2400" dirty="0" smtClean="0"/>
              <a:t>Titulaire adjoint de la Chaire </a:t>
            </a:r>
            <a:r>
              <a:rPr lang="fr-CA" sz="2400" dirty="0"/>
              <a:t>de recherche sur les technologies de soutien à l’autodétermination (TSA)</a:t>
            </a:r>
          </a:p>
        </p:txBody>
      </p:sp>
      <p:sp>
        <p:nvSpPr>
          <p:cNvPr id="3" name="Espace réservé du contenu 2"/>
          <p:cNvSpPr>
            <a:spLocks noGrp="1"/>
          </p:cNvSpPr>
          <p:nvPr>
            <p:ph idx="1"/>
          </p:nvPr>
        </p:nvSpPr>
        <p:spPr>
          <a:xfrm>
            <a:off x="827584" y="2132857"/>
            <a:ext cx="7704856" cy="4032448"/>
          </a:xfrm>
        </p:spPr>
        <p:txBody>
          <a:bodyPr>
            <a:normAutofit/>
          </a:bodyPr>
          <a:lstStyle/>
          <a:p>
            <a:r>
              <a:rPr lang="fr-CA" dirty="0" smtClean="0"/>
              <a:t>2009</a:t>
            </a:r>
          </a:p>
          <a:p>
            <a:pPr lvl="1"/>
            <a:r>
              <a:rPr lang="fr-CA" sz="2400" dirty="0" smtClean="0"/>
              <a:t>Obtention d’un Fonds </a:t>
            </a:r>
            <a:r>
              <a:rPr lang="fr-CA" sz="2400" dirty="0"/>
              <a:t>Institutionnel de Recherche (FIR) - 8 000 $ (UQTR)</a:t>
            </a:r>
          </a:p>
          <a:p>
            <a:pPr lvl="1"/>
            <a:r>
              <a:rPr lang="fr-CA" sz="2400" dirty="0"/>
              <a:t>Marie-Ève Dupont - Bourse de 2</a:t>
            </a:r>
            <a:r>
              <a:rPr lang="fr-CA" sz="2400" baseline="30000" dirty="0"/>
              <a:t>e</a:t>
            </a:r>
            <a:r>
              <a:rPr lang="fr-CA" sz="2400" dirty="0"/>
              <a:t> cycle en DI ou en TED -  5 000 $ (FQRSC</a:t>
            </a:r>
            <a:r>
              <a:rPr lang="fr-CA" sz="2400" dirty="0" smtClean="0"/>
              <a:t>)</a:t>
            </a:r>
            <a:endParaRPr lang="fr-CA" dirty="0" smtClean="0"/>
          </a:p>
          <a:p>
            <a:r>
              <a:rPr lang="fr-CA" dirty="0" smtClean="0"/>
              <a:t>2010</a:t>
            </a:r>
          </a:p>
          <a:p>
            <a:pPr lvl="1"/>
            <a:r>
              <a:rPr lang="fr-CA" sz="2400" dirty="0" smtClean="0"/>
              <a:t>Chercheur régulier de l’ÉRIST</a:t>
            </a:r>
          </a:p>
          <a:p>
            <a:pPr lvl="1"/>
            <a:r>
              <a:rPr lang="fr-CA" sz="2400" dirty="0" smtClean="0"/>
              <a:t>David </a:t>
            </a:r>
            <a:r>
              <a:rPr lang="fr-CA" sz="2400" dirty="0" err="1" smtClean="0"/>
              <a:t>Lavergne</a:t>
            </a:r>
            <a:r>
              <a:rPr lang="fr-CA" sz="2400" dirty="0" smtClean="0"/>
              <a:t> - Bourse </a:t>
            </a:r>
            <a:r>
              <a:rPr lang="fr-CA" sz="2400" dirty="0"/>
              <a:t>de 2</a:t>
            </a:r>
            <a:r>
              <a:rPr lang="fr-CA" sz="2400" baseline="30000" dirty="0"/>
              <a:t>e</a:t>
            </a:r>
            <a:r>
              <a:rPr lang="fr-CA" sz="2400" dirty="0"/>
              <a:t> cycle en DI ou en </a:t>
            </a:r>
            <a:r>
              <a:rPr lang="fr-CA" sz="2400"/>
              <a:t>TED </a:t>
            </a:r>
            <a:r>
              <a:rPr lang="fr-CA" sz="2400" smtClean="0"/>
              <a:t>– 5 000 $ (CNRIS)</a:t>
            </a:r>
            <a:endParaRPr lang="fr-CA" sz="2400" dirty="0" smtClean="0"/>
          </a:p>
          <a:p>
            <a:pPr lvl="1"/>
            <a:endParaRPr lang="fr-CA" sz="2400" dirty="0" smtClean="0"/>
          </a:p>
          <a:p>
            <a:endParaRPr lang="fr-CA" dirty="0" smtClean="0"/>
          </a:p>
          <a:p>
            <a:pPr lvl="1"/>
            <a:endParaRPr lang="fr-CA" sz="2400" dirty="0"/>
          </a:p>
          <a:p>
            <a:endParaRPr lang="fr-CA" dirty="0" smtClean="0"/>
          </a:p>
        </p:txBody>
      </p:sp>
      <p:pic>
        <p:nvPicPr>
          <p:cNvPr id="4" name="Picture 2"/>
          <p:cNvPicPr>
            <a:picLocks noChangeAspect="1" noChangeArrowheads="1"/>
          </p:cNvPicPr>
          <p:nvPr/>
        </p:nvPicPr>
        <p:blipFill>
          <a:blip r:embed="rId3"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6814675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3200" y="188640"/>
            <a:ext cx="7200800" cy="1886382"/>
          </a:xfrm>
        </p:spPr>
        <p:txBody>
          <a:bodyPr>
            <a:noAutofit/>
          </a:bodyPr>
          <a:lstStyle/>
          <a:p>
            <a:r>
              <a:rPr lang="fr-CA" sz="3200" dirty="0" smtClean="0"/>
              <a:t>Carmen Dionne</a:t>
            </a:r>
            <a:br>
              <a:rPr lang="fr-CA" sz="3200" dirty="0" smtClean="0"/>
            </a:br>
            <a:r>
              <a:rPr lang="fr-CA" sz="2400" dirty="0" smtClean="0"/>
              <a:t>Titulaire de la Chaire </a:t>
            </a:r>
            <a:r>
              <a:rPr lang="fr-CA" sz="2400" dirty="0"/>
              <a:t>de recherche </a:t>
            </a:r>
            <a:r>
              <a:rPr lang="fr-CA" sz="2400" dirty="0" smtClean="0"/>
              <a:t>du Canada en intervention précoce (CRCIP)</a:t>
            </a:r>
            <a:endParaRPr lang="fr-CA" sz="2400" dirty="0"/>
          </a:p>
        </p:txBody>
      </p:sp>
      <p:sp>
        <p:nvSpPr>
          <p:cNvPr id="3" name="Espace réservé du contenu 2"/>
          <p:cNvSpPr>
            <a:spLocks noGrp="1"/>
          </p:cNvSpPr>
          <p:nvPr>
            <p:ph idx="1"/>
          </p:nvPr>
        </p:nvSpPr>
        <p:spPr>
          <a:xfrm>
            <a:off x="827584" y="2132857"/>
            <a:ext cx="7704856" cy="4032448"/>
          </a:xfrm>
        </p:spPr>
        <p:txBody>
          <a:bodyPr>
            <a:noAutofit/>
          </a:bodyPr>
          <a:lstStyle/>
          <a:p>
            <a:r>
              <a:rPr lang="fr-CA" dirty="0"/>
              <a:t>2001 à 2008</a:t>
            </a:r>
          </a:p>
          <a:p>
            <a:pPr lvl="1"/>
            <a:r>
              <a:rPr lang="fr-CA" sz="2400" dirty="0"/>
              <a:t>Francine Julien-Gauthier (Doctorat)</a:t>
            </a:r>
          </a:p>
          <a:p>
            <a:pPr lvl="2"/>
            <a:r>
              <a:rPr lang="fr-CA" sz="2200" dirty="0"/>
              <a:t>Bourse du CNRIS – 5 000 $</a:t>
            </a:r>
          </a:p>
          <a:p>
            <a:pPr lvl="2"/>
            <a:r>
              <a:rPr lang="fr-CA" sz="2200" dirty="0"/>
              <a:t>Bourse de la Fondation Eleanor Côté – 2 000 $</a:t>
            </a:r>
          </a:p>
          <a:p>
            <a:pPr lvl="2"/>
            <a:r>
              <a:rPr lang="fr-CA" sz="2200" dirty="0"/>
              <a:t>Bourse du CRSH – 56 700 $</a:t>
            </a:r>
          </a:p>
          <a:p>
            <a:pPr lvl="2"/>
            <a:r>
              <a:rPr lang="fr-CA" sz="2200" dirty="0"/>
              <a:t>Bourse du FQRSC – 7 800 $</a:t>
            </a:r>
          </a:p>
          <a:p>
            <a:r>
              <a:rPr lang="fr-CA" dirty="0" smtClean="0"/>
              <a:t>2002</a:t>
            </a:r>
          </a:p>
          <a:p>
            <a:pPr lvl="1"/>
            <a:r>
              <a:rPr lang="fr-CA" sz="2400" dirty="0" smtClean="0"/>
              <a:t>Jacinthe </a:t>
            </a:r>
            <a:r>
              <a:rPr lang="fr-CA" sz="2400" dirty="0"/>
              <a:t>Bourassa – Bourse du CNRIS – 500 </a:t>
            </a:r>
            <a:r>
              <a:rPr lang="fr-CA" sz="2400" dirty="0" smtClean="0"/>
              <a:t>$</a:t>
            </a:r>
          </a:p>
          <a:p>
            <a:pPr lvl="1"/>
            <a:endParaRPr lang="fr-CA" sz="2000" dirty="0" smtClean="0"/>
          </a:p>
          <a:p>
            <a:endParaRPr lang="fr-CA" dirty="0" smtClean="0"/>
          </a:p>
          <a:p>
            <a:pPr lvl="1"/>
            <a:endParaRPr lang="fr-CA" sz="2400" dirty="0"/>
          </a:p>
          <a:p>
            <a:endParaRPr lang="fr-CA" dirty="0" smtClean="0"/>
          </a:p>
        </p:txBody>
      </p:sp>
      <p:pic>
        <p:nvPicPr>
          <p:cNvPr id="4" name="Picture 2"/>
          <p:cNvPicPr>
            <a:picLocks noChangeAspect="1" noChangeArrowheads="1"/>
          </p:cNvPicPr>
          <p:nvPr/>
        </p:nvPicPr>
        <p:blipFill>
          <a:blip r:embed="rId3"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283456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3200" y="188640"/>
            <a:ext cx="7200800" cy="1886382"/>
          </a:xfrm>
        </p:spPr>
        <p:txBody>
          <a:bodyPr>
            <a:noAutofit/>
          </a:bodyPr>
          <a:lstStyle/>
          <a:p>
            <a:r>
              <a:rPr lang="fr-CA" sz="3200" dirty="0" smtClean="0"/>
              <a:t>Carmen Dionne</a:t>
            </a:r>
            <a:br>
              <a:rPr lang="fr-CA" sz="3200" dirty="0" smtClean="0"/>
            </a:br>
            <a:r>
              <a:rPr lang="fr-CA" sz="2400" dirty="0" smtClean="0"/>
              <a:t>Titulaire de la Chaire </a:t>
            </a:r>
            <a:r>
              <a:rPr lang="fr-CA" sz="2400" dirty="0"/>
              <a:t>de recherche </a:t>
            </a:r>
            <a:r>
              <a:rPr lang="fr-CA" sz="2400" dirty="0" smtClean="0"/>
              <a:t>du Canada en intervention précoce (CRCIP)</a:t>
            </a:r>
            <a:endParaRPr lang="fr-CA" sz="2400" dirty="0"/>
          </a:p>
        </p:txBody>
      </p:sp>
      <p:sp>
        <p:nvSpPr>
          <p:cNvPr id="3" name="Espace réservé du contenu 2"/>
          <p:cNvSpPr>
            <a:spLocks noGrp="1"/>
          </p:cNvSpPr>
          <p:nvPr>
            <p:ph idx="1"/>
          </p:nvPr>
        </p:nvSpPr>
        <p:spPr>
          <a:xfrm>
            <a:off x="827584" y="2132857"/>
            <a:ext cx="7704856" cy="4032448"/>
          </a:xfrm>
        </p:spPr>
        <p:txBody>
          <a:bodyPr>
            <a:normAutofit lnSpcReduction="10000"/>
          </a:bodyPr>
          <a:lstStyle/>
          <a:p>
            <a:r>
              <a:rPr lang="fr-CA" dirty="0"/>
              <a:t>2003-2004</a:t>
            </a:r>
          </a:p>
          <a:p>
            <a:pPr lvl="1"/>
            <a:r>
              <a:rPr lang="fr-CA" sz="2400" dirty="0"/>
              <a:t>Myriam Rousseau (Doctorat) – Bourse du CNRIS – 1 500 $</a:t>
            </a:r>
          </a:p>
          <a:p>
            <a:r>
              <a:rPr lang="fr-CA" dirty="0"/>
              <a:t>2006</a:t>
            </a:r>
          </a:p>
          <a:p>
            <a:pPr lvl="1"/>
            <a:r>
              <a:rPr lang="fr-CA" sz="2400" dirty="0"/>
              <a:t>Valérie Caron (Maîtrise) – Bourse du CNRIS – </a:t>
            </a:r>
            <a:r>
              <a:rPr lang="fr-CA" sz="2400" dirty="0" smtClean="0"/>
              <a:t>    5 </a:t>
            </a:r>
            <a:r>
              <a:rPr lang="fr-CA" sz="2400" dirty="0"/>
              <a:t>000 $</a:t>
            </a:r>
          </a:p>
          <a:p>
            <a:r>
              <a:rPr lang="fr-CA" dirty="0"/>
              <a:t>2008</a:t>
            </a:r>
          </a:p>
          <a:p>
            <a:pPr lvl="1"/>
            <a:r>
              <a:rPr lang="fr-CA" sz="2400" dirty="0"/>
              <a:t>Suzie </a:t>
            </a:r>
            <a:r>
              <a:rPr lang="fr-CA" sz="2400" dirty="0" err="1"/>
              <a:t>Mckinnon</a:t>
            </a:r>
            <a:r>
              <a:rPr lang="fr-CA" sz="2400" dirty="0"/>
              <a:t> </a:t>
            </a:r>
            <a:r>
              <a:rPr lang="fr-CA" sz="2400" dirty="0" smtClean="0"/>
              <a:t>(Post-doctorat) Bourse du </a:t>
            </a:r>
            <a:r>
              <a:rPr lang="fr-CA" sz="2400" dirty="0"/>
              <a:t>CNRIS – 35 000 $ </a:t>
            </a:r>
            <a:endParaRPr lang="fr-CA" sz="2400" dirty="0" smtClean="0"/>
          </a:p>
          <a:p>
            <a:endParaRPr lang="fr-CA" dirty="0" smtClean="0"/>
          </a:p>
          <a:p>
            <a:pPr lvl="1"/>
            <a:endParaRPr lang="fr-CA" sz="2400" dirty="0"/>
          </a:p>
          <a:p>
            <a:endParaRPr lang="fr-CA" dirty="0" smtClean="0"/>
          </a:p>
        </p:txBody>
      </p:sp>
      <p:pic>
        <p:nvPicPr>
          <p:cNvPr id="4" name="Picture 2"/>
          <p:cNvPicPr>
            <a:picLocks noChangeAspect="1" noChangeArrowheads="1"/>
          </p:cNvPicPr>
          <p:nvPr/>
        </p:nvPicPr>
        <p:blipFill>
          <a:blip r:embed="rId3"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938567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3200" y="188640"/>
            <a:ext cx="7200800" cy="1886382"/>
          </a:xfrm>
        </p:spPr>
        <p:txBody>
          <a:bodyPr>
            <a:noAutofit/>
          </a:bodyPr>
          <a:lstStyle/>
          <a:p>
            <a:r>
              <a:rPr lang="fr-CA" sz="3200" dirty="0" smtClean="0"/>
              <a:t>Carmen Dionne</a:t>
            </a:r>
            <a:br>
              <a:rPr lang="fr-CA" sz="3200" dirty="0" smtClean="0"/>
            </a:br>
            <a:r>
              <a:rPr lang="fr-CA" sz="2400" dirty="0" smtClean="0"/>
              <a:t>Titulaire de la Chaire </a:t>
            </a:r>
            <a:r>
              <a:rPr lang="fr-CA" sz="2400" dirty="0"/>
              <a:t>de recherche </a:t>
            </a:r>
            <a:r>
              <a:rPr lang="fr-CA" sz="2400" dirty="0" smtClean="0"/>
              <a:t>du Canada en intervention précoce (CRCIP)</a:t>
            </a:r>
            <a:endParaRPr lang="fr-CA" sz="2400" dirty="0"/>
          </a:p>
        </p:txBody>
      </p:sp>
      <p:sp>
        <p:nvSpPr>
          <p:cNvPr id="3" name="Espace réservé du contenu 2"/>
          <p:cNvSpPr>
            <a:spLocks noGrp="1"/>
          </p:cNvSpPr>
          <p:nvPr>
            <p:ph idx="1"/>
          </p:nvPr>
        </p:nvSpPr>
        <p:spPr>
          <a:xfrm>
            <a:off x="827584" y="2132857"/>
            <a:ext cx="7848872" cy="4032448"/>
          </a:xfrm>
        </p:spPr>
        <p:txBody>
          <a:bodyPr>
            <a:normAutofit/>
          </a:bodyPr>
          <a:lstStyle/>
          <a:p>
            <a:r>
              <a:rPr lang="fr-CA" dirty="0" smtClean="0"/>
              <a:t>2009</a:t>
            </a:r>
            <a:endParaRPr lang="fr-CA" dirty="0"/>
          </a:p>
          <a:p>
            <a:pPr lvl="1"/>
            <a:r>
              <a:rPr lang="fr-CA" sz="2400" dirty="0"/>
              <a:t>Émilie </a:t>
            </a:r>
            <a:r>
              <a:rPr lang="fr-CA" sz="2400" dirty="0" err="1"/>
              <a:t>Cappe</a:t>
            </a:r>
            <a:r>
              <a:rPr lang="fr-CA" sz="2400" dirty="0"/>
              <a:t> (Post-doctorat</a:t>
            </a:r>
            <a:r>
              <a:rPr lang="fr-CA" sz="2400" dirty="0" smtClean="0"/>
              <a:t>)</a:t>
            </a:r>
          </a:p>
          <a:p>
            <a:pPr lvl="2"/>
            <a:r>
              <a:rPr lang="fr-CA" sz="2200" dirty="0" smtClean="0"/>
              <a:t>Bourse du CRDITED MCQ - IU – 15 000 $</a:t>
            </a:r>
          </a:p>
          <a:p>
            <a:pPr lvl="2"/>
            <a:r>
              <a:rPr lang="fr-CA" sz="2200" dirty="0" smtClean="0"/>
              <a:t>Bourse de l’ÉRIST – FQRSC – 8 000 $</a:t>
            </a:r>
            <a:endParaRPr lang="fr-CA" sz="2200" dirty="0"/>
          </a:p>
          <a:p>
            <a:pPr lvl="1"/>
            <a:r>
              <a:rPr lang="fr-CA" sz="2400" dirty="0"/>
              <a:t>Véronique </a:t>
            </a:r>
            <a:r>
              <a:rPr lang="fr-CA" sz="2400" dirty="0" smtClean="0"/>
              <a:t>Gamache (Maîtrise) – Bourse du CNRIS – 5 000 $</a:t>
            </a:r>
            <a:endParaRPr lang="fr-CA" sz="2400" dirty="0"/>
          </a:p>
          <a:p>
            <a:r>
              <a:rPr lang="fr-CA" dirty="0" smtClean="0"/>
              <a:t>2011</a:t>
            </a:r>
          </a:p>
          <a:p>
            <a:pPr lvl="1"/>
            <a:r>
              <a:rPr lang="fr-CA" sz="2400" dirty="0" smtClean="0"/>
              <a:t>Sheila </a:t>
            </a:r>
            <a:r>
              <a:rPr lang="fr-CA" sz="2400" dirty="0" err="1" smtClean="0"/>
              <a:t>Rocheleau</a:t>
            </a:r>
            <a:r>
              <a:rPr lang="fr-CA" sz="2400" dirty="0" smtClean="0"/>
              <a:t> (Doctorat) – Bourse du CNRIS – 5 000 $</a:t>
            </a:r>
          </a:p>
          <a:p>
            <a:pPr lvl="1"/>
            <a:endParaRPr lang="fr-CA" sz="2000" dirty="0" smtClean="0"/>
          </a:p>
          <a:p>
            <a:endParaRPr lang="fr-CA" dirty="0" smtClean="0"/>
          </a:p>
          <a:p>
            <a:pPr lvl="1"/>
            <a:endParaRPr lang="fr-CA" sz="2400" dirty="0"/>
          </a:p>
          <a:p>
            <a:endParaRPr lang="fr-CA" dirty="0" smtClean="0"/>
          </a:p>
        </p:txBody>
      </p:sp>
      <p:pic>
        <p:nvPicPr>
          <p:cNvPr id="4" name="Picture 2"/>
          <p:cNvPicPr>
            <a:picLocks noChangeAspect="1" noChangeArrowheads="1"/>
          </p:cNvPicPr>
          <p:nvPr/>
        </p:nvPicPr>
        <p:blipFill>
          <a:blip r:embed="rId3"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25322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contenu 2"/>
          <p:cNvSpPr>
            <a:spLocks noGrp="1"/>
          </p:cNvSpPr>
          <p:nvPr>
            <p:ph idx="1"/>
            <p:custDataLst>
              <p:tags r:id="rId1"/>
            </p:custDataLst>
          </p:nvPr>
        </p:nvSpPr>
        <p:spPr>
          <a:xfrm>
            <a:off x="467544" y="2132856"/>
            <a:ext cx="8229600" cy="4352925"/>
          </a:xfrm>
        </p:spPr>
        <p:txBody>
          <a:bodyPr/>
          <a:lstStyle/>
          <a:p>
            <a:pPr marL="0" indent="0" algn="just" eaLnBrk="1" hangingPunct="1">
              <a:buFont typeface="Arial" charset="0"/>
              <a:buNone/>
            </a:pPr>
            <a:r>
              <a:rPr lang="fr-CA" sz="3000" dirty="0" smtClean="0"/>
              <a:t>Lors de la journée de la recherche du CNRIS, le 10 septembre 2010, en Table ronde, les membres du Comité recherche avaient eu un échange sur les rôles et responsabilités des partenaires.</a:t>
            </a:r>
          </a:p>
          <a:p>
            <a:pPr marL="0" indent="0" algn="just" eaLnBrk="1" hangingPunct="1">
              <a:buFont typeface="Arial" charset="0"/>
              <a:buNone/>
            </a:pPr>
            <a:endParaRPr lang="fr-CA" sz="3000" dirty="0" smtClean="0"/>
          </a:p>
          <a:p>
            <a:pPr marL="0" indent="0" algn="just" eaLnBrk="1" hangingPunct="1">
              <a:buFont typeface="Arial" charset="0"/>
              <a:buNone/>
            </a:pPr>
            <a:r>
              <a:rPr lang="fr-CA" sz="3000" dirty="0" smtClean="0"/>
              <a:t>Ils concluaient :</a:t>
            </a:r>
          </a:p>
        </p:txBody>
      </p:sp>
      <p:pic>
        <p:nvPicPr>
          <p:cNvPr id="3" name="Picture 2"/>
          <p:cNvPicPr>
            <a:picLocks noChangeAspect="1" noChangeArrowheads="1"/>
          </p:cNvPicPr>
          <p:nvPr>
            <p:custDataLst>
              <p:tags r:id="rId2"/>
            </p:custDataLst>
          </p:nvPr>
        </p:nvPicPr>
        <p:blipFill>
          <a:blip r:embed="rId5"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3200" y="188640"/>
            <a:ext cx="7200800" cy="1886382"/>
          </a:xfrm>
        </p:spPr>
        <p:txBody>
          <a:bodyPr>
            <a:noAutofit/>
          </a:bodyPr>
          <a:lstStyle/>
          <a:p>
            <a:r>
              <a:rPr lang="fr-CA" sz="3200" dirty="0" smtClean="0"/>
              <a:t>Carmen Dionne</a:t>
            </a:r>
            <a:br>
              <a:rPr lang="fr-CA" sz="3200" dirty="0" smtClean="0"/>
            </a:br>
            <a:r>
              <a:rPr lang="fr-CA" sz="2400" dirty="0" smtClean="0"/>
              <a:t>Titulaire de la Chaire </a:t>
            </a:r>
            <a:r>
              <a:rPr lang="fr-CA" sz="2400" dirty="0"/>
              <a:t>de recherche </a:t>
            </a:r>
            <a:r>
              <a:rPr lang="fr-CA" sz="2400" dirty="0" smtClean="0"/>
              <a:t>du Canada en intervention précoce</a:t>
            </a:r>
            <a:endParaRPr lang="fr-CA" sz="2400" dirty="0"/>
          </a:p>
        </p:txBody>
      </p:sp>
      <p:sp>
        <p:nvSpPr>
          <p:cNvPr id="3" name="Espace réservé du contenu 2"/>
          <p:cNvSpPr>
            <a:spLocks noGrp="1"/>
          </p:cNvSpPr>
          <p:nvPr>
            <p:ph idx="1"/>
          </p:nvPr>
        </p:nvSpPr>
        <p:spPr>
          <a:xfrm>
            <a:off x="827584" y="2132857"/>
            <a:ext cx="7704856" cy="4032448"/>
          </a:xfrm>
        </p:spPr>
        <p:txBody>
          <a:bodyPr>
            <a:normAutofit/>
          </a:bodyPr>
          <a:lstStyle/>
          <a:p>
            <a:r>
              <a:rPr lang="fr-CA" dirty="0"/>
              <a:t>2005</a:t>
            </a:r>
          </a:p>
          <a:p>
            <a:pPr lvl="1"/>
            <a:r>
              <a:rPr lang="fr-CA" sz="2400" dirty="0"/>
              <a:t>Contribution au démarrage de la Chaire – 5 000$ (CNRIS</a:t>
            </a:r>
            <a:r>
              <a:rPr lang="fr-CA" sz="2400" dirty="0" smtClean="0"/>
              <a:t>)</a:t>
            </a:r>
          </a:p>
          <a:p>
            <a:pPr lvl="2"/>
            <a:r>
              <a:rPr lang="fr-CA" sz="2200" dirty="0" smtClean="0"/>
              <a:t>Montage financier du budget FCI</a:t>
            </a:r>
          </a:p>
          <a:p>
            <a:pPr lvl="2"/>
            <a:r>
              <a:rPr lang="fr-CA" sz="2200" dirty="0" smtClean="0"/>
              <a:t>Budget global de 149 416 $</a:t>
            </a:r>
            <a:endParaRPr lang="fr-CA" sz="2200" dirty="0"/>
          </a:p>
          <a:p>
            <a:pPr lvl="1"/>
            <a:r>
              <a:rPr lang="fr-CA" sz="2400" dirty="0"/>
              <a:t>Financement de la Chaire – 500 000 $ (CRSH)</a:t>
            </a:r>
          </a:p>
          <a:p>
            <a:pPr lvl="1"/>
            <a:r>
              <a:rPr lang="fr-CA" sz="2400" dirty="0"/>
              <a:t>Contribution à l’infrastructure de la Chaire – </a:t>
            </a:r>
            <a:r>
              <a:rPr lang="fr-CA" sz="2400" dirty="0" smtClean="0"/>
              <a:t>    158 </a:t>
            </a:r>
            <a:r>
              <a:rPr lang="fr-CA" sz="2400" dirty="0"/>
              <a:t>000 $ (CSDI MCQ puis CRDITED MCQ – IU)</a:t>
            </a:r>
          </a:p>
          <a:p>
            <a:pPr lvl="1"/>
            <a:endParaRPr lang="fr-CA" sz="2400" dirty="0" smtClean="0"/>
          </a:p>
          <a:p>
            <a:endParaRPr lang="fr-CA" dirty="0" smtClean="0"/>
          </a:p>
          <a:p>
            <a:pPr lvl="1"/>
            <a:endParaRPr lang="fr-CA" sz="2400" dirty="0"/>
          </a:p>
          <a:p>
            <a:endParaRPr lang="fr-CA" dirty="0" smtClean="0"/>
          </a:p>
        </p:txBody>
      </p:sp>
      <p:pic>
        <p:nvPicPr>
          <p:cNvPr id="4" name="Picture 2"/>
          <p:cNvPicPr>
            <a:picLocks noChangeAspect="1" noChangeArrowheads="1"/>
          </p:cNvPicPr>
          <p:nvPr/>
        </p:nvPicPr>
        <p:blipFill>
          <a:blip r:embed="rId3"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9499533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3200" y="188640"/>
            <a:ext cx="7200800" cy="1886382"/>
          </a:xfrm>
        </p:spPr>
        <p:txBody>
          <a:bodyPr>
            <a:noAutofit/>
          </a:bodyPr>
          <a:lstStyle/>
          <a:p>
            <a:r>
              <a:rPr lang="fr-CA" sz="3200" dirty="0" smtClean="0"/>
              <a:t>Carmen Dionne</a:t>
            </a:r>
            <a:br>
              <a:rPr lang="fr-CA" sz="3200" dirty="0" smtClean="0"/>
            </a:br>
            <a:r>
              <a:rPr lang="fr-CA" sz="2400" dirty="0" smtClean="0"/>
              <a:t>Titulaire de la Chaire </a:t>
            </a:r>
            <a:r>
              <a:rPr lang="fr-CA" sz="2400" dirty="0"/>
              <a:t>de recherche </a:t>
            </a:r>
            <a:r>
              <a:rPr lang="fr-CA" sz="2400" dirty="0" smtClean="0"/>
              <a:t>du Canada en intervention précoce</a:t>
            </a:r>
            <a:endParaRPr lang="fr-CA" sz="2400" dirty="0"/>
          </a:p>
        </p:txBody>
      </p:sp>
      <p:sp>
        <p:nvSpPr>
          <p:cNvPr id="3" name="Espace réservé du contenu 2"/>
          <p:cNvSpPr>
            <a:spLocks noGrp="1"/>
          </p:cNvSpPr>
          <p:nvPr>
            <p:ph idx="1"/>
          </p:nvPr>
        </p:nvSpPr>
        <p:spPr>
          <a:xfrm>
            <a:off x="827584" y="2132857"/>
            <a:ext cx="7704856" cy="4032448"/>
          </a:xfrm>
        </p:spPr>
        <p:txBody>
          <a:bodyPr>
            <a:normAutofit/>
          </a:bodyPr>
          <a:lstStyle/>
          <a:p>
            <a:r>
              <a:rPr lang="fr-CA" dirty="0" smtClean="0"/>
              <a:t>2010</a:t>
            </a:r>
          </a:p>
          <a:p>
            <a:pPr lvl="1"/>
            <a:r>
              <a:rPr lang="fr-CA" sz="2400" dirty="0" smtClean="0"/>
              <a:t>Renouvellement de la Chaire – 500 000 $ (CRSH)</a:t>
            </a:r>
          </a:p>
          <a:p>
            <a:pPr lvl="1"/>
            <a:r>
              <a:rPr lang="fr-CA" sz="2400" dirty="0" smtClean="0"/>
              <a:t>Renouvellement de la FCI – 171 000 $</a:t>
            </a:r>
          </a:p>
          <a:p>
            <a:pPr lvl="1"/>
            <a:r>
              <a:rPr lang="fr-CA" sz="2400" dirty="0" smtClean="0"/>
              <a:t>Contribution annuelle – 126 584 $ (CRDITED MCQ – IU)</a:t>
            </a:r>
          </a:p>
          <a:p>
            <a:pPr lvl="1"/>
            <a:r>
              <a:rPr lang="fr-CA" sz="2400" dirty="0" smtClean="0"/>
              <a:t>Contribution aux rénovations – 40 000 $ (CRDITED MCQ – IU)</a:t>
            </a:r>
          </a:p>
          <a:p>
            <a:pPr lvl="1"/>
            <a:endParaRPr lang="fr-CA" sz="2400" dirty="0" smtClean="0"/>
          </a:p>
          <a:p>
            <a:endParaRPr lang="fr-CA" dirty="0" smtClean="0"/>
          </a:p>
          <a:p>
            <a:pPr lvl="1"/>
            <a:endParaRPr lang="fr-CA" sz="2400" dirty="0"/>
          </a:p>
          <a:p>
            <a:endParaRPr lang="fr-CA" dirty="0" smtClean="0"/>
          </a:p>
        </p:txBody>
      </p:sp>
      <p:pic>
        <p:nvPicPr>
          <p:cNvPr id="4" name="Picture 2"/>
          <p:cNvPicPr>
            <a:picLocks noChangeAspect="1" noChangeArrowheads="1"/>
          </p:cNvPicPr>
          <p:nvPr/>
        </p:nvPicPr>
        <p:blipFill>
          <a:blip r:embed="rId3" cstate="print"/>
          <a:srcRect/>
          <a:stretch>
            <a:fillRect/>
          </a:stretch>
        </p:blipFill>
        <p:spPr bwMode="auto">
          <a:xfrm>
            <a:off x="251520" y="0"/>
            <a:ext cx="1691680" cy="2075022"/>
          </a:xfrm>
          <a:prstGeom prst="rect">
            <a:avLst/>
          </a:prstGeom>
          <a:noFill/>
          <a:ln w="9525">
            <a:noFill/>
            <a:miter lim="800000"/>
            <a:headEnd/>
            <a:tailEnd/>
          </a:ln>
          <a:effectLst/>
        </p:spPr>
      </p:pic>
      <p:sp>
        <p:nvSpPr>
          <p:cNvPr id="5" name="Sous-titre 2"/>
          <p:cNvSpPr txBox="1">
            <a:spLocks/>
          </p:cNvSpPr>
          <p:nvPr/>
        </p:nvSpPr>
        <p:spPr>
          <a:xfrm>
            <a:off x="1907704" y="6237312"/>
            <a:ext cx="6008712" cy="478904"/>
          </a:xfrm>
          <a:prstGeom prst="rect">
            <a:avLst/>
          </a:prstGeom>
        </p:spPr>
        <p:txBody>
          <a:bodyPr vert="horz">
            <a:normAutofit fontScale="85000" lnSpcReduction="1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fr-CA" sz="2000" b="0" i="1" u="none" strike="noStrike" kern="1200" cap="none" spc="0" normalizeH="0" baseline="0" noProof="0" smtClean="0">
                <a:ln>
                  <a:noFill/>
                </a:ln>
                <a:solidFill>
                  <a:schemeClr val="tx1"/>
                </a:solidFill>
                <a:effectLst/>
                <a:uLnTx/>
                <a:uFillTx/>
                <a:latin typeface="+mn-lt"/>
                <a:ea typeface="+mn-ea"/>
                <a:cs typeface="+mn-cs"/>
              </a:rPr>
              <a:t>Partenaires en recherche… pour des savoirs collectifs</a:t>
            </a:r>
            <a:endParaRPr kumimoji="0" lang="fr-CA" sz="2000" b="0" i="1"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8184335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custDataLst>
              <p:tags r:id="rId1"/>
            </p:custDataLst>
          </p:nvPr>
        </p:nvSpPr>
        <p:spPr>
          <a:xfrm>
            <a:off x="2051720" y="260648"/>
            <a:ext cx="7467600" cy="1143000"/>
          </a:xfrm>
        </p:spPr>
        <p:txBody>
          <a:bodyPr/>
          <a:lstStyle/>
          <a:p>
            <a:pPr eaLnBrk="1" hangingPunct="1"/>
            <a:r>
              <a:rPr lang="fr-CA" sz="3200" b="1" dirty="0" smtClean="0"/>
              <a:t>Illustrations des réalisations en concertation (suite)</a:t>
            </a:r>
            <a:endParaRPr lang="fr-FR" sz="3200" b="1" dirty="0" smtClean="0"/>
          </a:p>
        </p:txBody>
      </p:sp>
      <p:sp>
        <p:nvSpPr>
          <p:cNvPr id="3" name="Espace réservé du contenu 2"/>
          <p:cNvSpPr>
            <a:spLocks noGrp="1"/>
          </p:cNvSpPr>
          <p:nvPr>
            <p:ph idx="1"/>
            <p:custDataLst>
              <p:tags r:id="rId2"/>
            </p:custDataLst>
          </p:nvPr>
        </p:nvSpPr>
        <p:spPr>
          <a:xfrm>
            <a:off x="899592" y="2060848"/>
            <a:ext cx="7467600" cy="4525963"/>
          </a:xfrm>
        </p:spPr>
        <p:txBody>
          <a:bodyPr rtlCol="0">
            <a:normAutofit/>
          </a:bodyPr>
          <a:lstStyle/>
          <a:p>
            <a:pPr marL="0" indent="0" eaLnBrk="1" fontAlgn="auto" hangingPunct="1">
              <a:spcAft>
                <a:spcPts val="0"/>
              </a:spcAft>
              <a:buFont typeface="Arial" pitchFamily="34" charset="0"/>
              <a:buNone/>
              <a:defRPr/>
            </a:pPr>
            <a:r>
              <a:rPr lang="fr-CA" sz="2400" b="1" dirty="0" smtClean="0"/>
              <a:t>Faits saillants de l’inventaire des recherches en DI-TED :</a:t>
            </a:r>
          </a:p>
          <a:p>
            <a:pPr marL="182563" indent="-182563" algn="just" eaLnBrk="1" fontAlgn="auto" hangingPunct="1">
              <a:spcAft>
                <a:spcPts val="0"/>
              </a:spcAft>
              <a:buFont typeface="Arial" pitchFamily="34" charset="0"/>
              <a:buChar char="•"/>
              <a:defRPr/>
            </a:pPr>
            <a:r>
              <a:rPr lang="fr-CA" sz="2400" dirty="0" smtClean="0"/>
              <a:t>En février 2011, faisant le constat que peu d’établissements avaient répondu au sondage du CNRIS visant à dresser un portrait de la recherche dans les CRDITED, les membres du sous-comité ont proposé de se joindre au CNRIS pour organiser des entrevues téléphoniques afin de compléter l’information dans un court délai et ainsi obtenir un portrait juste de la recherche en CRDITED.</a:t>
            </a:r>
          </a:p>
          <a:p>
            <a:pPr marL="182563" indent="-182563" eaLnBrk="1" fontAlgn="auto" hangingPunct="1">
              <a:spcAft>
                <a:spcPts val="0"/>
              </a:spcAft>
              <a:buFont typeface="Arial" pitchFamily="34" charset="0"/>
              <a:buNone/>
              <a:defRPr/>
            </a:pPr>
            <a:endParaRPr lang="fr-FR"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custDataLst>
              <p:tags r:id="rId1"/>
            </p:custDataLst>
          </p:nvPr>
        </p:nvSpPr>
        <p:spPr>
          <a:xfrm>
            <a:off x="2123728" y="332656"/>
            <a:ext cx="7467600" cy="1143000"/>
          </a:xfrm>
        </p:spPr>
        <p:txBody>
          <a:bodyPr/>
          <a:lstStyle/>
          <a:p>
            <a:pPr eaLnBrk="1" hangingPunct="1"/>
            <a:r>
              <a:rPr lang="fr-CA" sz="3200" b="1" dirty="0" smtClean="0"/>
              <a:t>Illustrations des réalisations en concertation (Suite)</a:t>
            </a:r>
            <a:endParaRPr lang="fr-FR" sz="3200" b="1" dirty="0" smtClean="0"/>
          </a:p>
        </p:txBody>
      </p:sp>
      <p:sp>
        <p:nvSpPr>
          <p:cNvPr id="3" name="Espace réservé du contenu 2"/>
          <p:cNvSpPr>
            <a:spLocks noGrp="1"/>
          </p:cNvSpPr>
          <p:nvPr>
            <p:ph idx="1"/>
            <p:custDataLst>
              <p:tags r:id="rId2"/>
            </p:custDataLst>
          </p:nvPr>
        </p:nvSpPr>
        <p:spPr>
          <a:xfrm>
            <a:off x="827584" y="2332037"/>
            <a:ext cx="7467600" cy="4525963"/>
          </a:xfrm>
        </p:spPr>
        <p:txBody>
          <a:bodyPr rtlCol="0">
            <a:normAutofit/>
          </a:bodyPr>
          <a:lstStyle/>
          <a:p>
            <a:pPr eaLnBrk="1" fontAlgn="auto" hangingPunct="1">
              <a:spcAft>
                <a:spcPts val="0"/>
              </a:spcAft>
              <a:buFont typeface="Arial" pitchFamily="34" charset="0"/>
              <a:buNone/>
              <a:defRPr/>
            </a:pPr>
            <a:r>
              <a:rPr lang="fr-CA" sz="2000" b="1" dirty="0" smtClean="0"/>
              <a:t>Éléments qui ressortent d’une première analyse :</a:t>
            </a:r>
          </a:p>
          <a:p>
            <a:pPr eaLnBrk="1" fontAlgn="auto" hangingPunct="1">
              <a:spcAft>
                <a:spcPts val="0"/>
              </a:spcAft>
              <a:buFont typeface="Arial" pitchFamily="34" charset="0"/>
              <a:buNone/>
              <a:defRPr/>
            </a:pPr>
            <a:endParaRPr lang="fr-CA" sz="2000" dirty="0" smtClean="0"/>
          </a:p>
          <a:p>
            <a:pPr algn="just" eaLnBrk="1" fontAlgn="auto" hangingPunct="1">
              <a:spcAft>
                <a:spcPts val="0"/>
              </a:spcAft>
              <a:buFont typeface="Arial" pitchFamily="34" charset="0"/>
              <a:buChar char="•"/>
              <a:defRPr/>
            </a:pPr>
            <a:r>
              <a:rPr lang="fr-CA" sz="2000" dirty="0" smtClean="0"/>
              <a:t>Total de 112 projets différents réalisés ou en cours dans treize CRDITED.</a:t>
            </a:r>
          </a:p>
          <a:p>
            <a:pPr algn="just" eaLnBrk="1" fontAlgn="auto" hangingPunct="1">
              <a:spcAft>
                <a:spcPts val="0"/>
              </a:spcAft>
              <a:buFont typeface="Arial" pitchFamily="34" charset="0"/>
              <a:buChar char="•"/>
              <a:defRPr/>
            </a:pPr>
            <a:r>
              <a:rPr lang="fr-CA" sz="2000" dirty="0" smtClean="0"/>
              <a:t>Près de 60 % de ces projets sont en cours de réalisation.</a:t>
            </a:r>
          </a:p>
          <a:p>
            <a:pPr algn="just" eaLnBrk="1" fontAlgn="auto" hangingPunct="1">
              <a:spcAft>
                <a:spcPts val="0"/>
              </a:spcAft>
              <a:buFont typeface="Arial" pitchFamily="34" charset="0"/>
              <a:buChar char="•"/>
              <a:defRPr/>
            </a:pPr>
            <a:r>
              <a:rPr lang="fr-CA" sz="2000" dirty="0" smtClean="0"/>
              <a:t>Près de 60 % des projets impliquent la clientèle comme participant, près de 25 %, les employés des CRDITED.</a:t>
            </a:r>
          </a:p>
          <a:p>
            <a:pPr algn="just" eaLnBrk="1" fontAlgn="auto" hangingPunct="1">
              <a:spcAft>
                <a:spcPts val="0"/>
              </a:spcAft>
              <a:buFont typeface="Arial" pitchFamily="34" charset="0"/>
              <a:buChar char="•"/>
              <a:defRPr/>
            </a:pPr>
            <a:r>
              <a:rPr lang="fr-CA" sz="2000" dirty="0" smtClean="0"/>
              <a:t>80 % des projets concernent la clientèle adulte.</a:t>
            </a:r>
          </a:p>
          <a:p>
            <a:pPr algn="just" eaLnBrk="1" fontAlgn="auto" hangingPunct="1">
              <a:spcAft>
                <a:spcPts val="0"/>
              </a:spcAft>
              <a:buFont typeface="Arial" pitchFamily="34" charset="0"/>
              <a:buChar char="•"/>
              <a:defRPr/>
            </a:pPr>
            <a:r>
              <a:rPr lang="fr-CA" sz="2000" dirty="0" smtClean="0"/>
              <a:t>Près de 65 % des projets touchent la clientèle DI.</a:t>
            </a:r>
          </a:p>
          <a:p>
            <a:pPr algn="just" eaLnBrk="1" fontAlgn="auto" hangingPunct="1">
              <a:spcAft>
                <a:spcPts val="0"/>
              </a:spcAft>
              <a:buFont typeface="Arial" pitchFamily="34" charset="0"/>
              <a:buNone/>
              <a:defRPr/>
            </a:pPr>
            <a:r>
              <a:rPr lang="fr-CA" sz="2000" b="1" dirty="0" smtClean="0"/>
              <a:t>En novembre 2011, un portrait détaillé sera disponible</a:t>
            </a:r>
            <a:endParaRPr lang="fr-FR" sz="2000" b="1"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051720" y="260648"/>
            <a:ext cx="7467600" cy="1143000"/>
          </a:xfrm>
        </p:spPr>
        <p:txBody>
          <a:bodyPr rtlCol="0">
            <a:normAutofit fontScale="90000"/>
          </a:bodyPr>
          <a:lstStyle/>
          <a:p>
            <a:pPr eaLnBrk="1" fontAlgn="auto" hangingPunct="1">
              <a:spcAft>
                <a:spcPts val="0"/>
              </a:spcAft>
              <a:defRPr/>
            </a:pPr>
            <a:r>
              <a:rPr lang="fr-CA" sz="3200" b="1" dirty="0" smtClean="0"/>
              <a:t>Échange sur les actions à mener pour un réseau-recherche : interrelations et liens obligés (suite)</a:t>
            </a:r>
            <a:endParaRPr lang="fr-FR" sz="3200" b="1" dirty="0" smtClean="0"/>
          </a:p>
        </p:txBody>
      </p:sp>
      <p:sp>
        <p:nvSpPr>
          <p:cNvPr id="3" name="Espace réservé du contenu 2"/>
          <p:cNvSpPr>
            <a:spLocks noGrp="1"/>
          </p:cNvSpPr>
          <p:nvPr>
            <p:ph idx="1"/>
            <p:custDataLst>
              <p:tags r:id="rId2"/>
            </p:custDataLst>
          </p:nvPr>
        </p:nvSpPr>
        <p:spPr>
          <a:xfrm>
            <a:off x="827584" y="2132856"/>
            <a:ext cx="7467600" cy="4525963"/>
          </a:xfrm>
        </p:spPr>
        <p:txBody>
          <a:bodyPr rtlCol="0">
            <a:normAutofit fontScale="92500" lnSpcReduction="10000"/>
          </a:bodyPr>
          <a:lstStyle/>
          <a:p>
            <a:pPr marL="0" indent="0" algn="just" eaLnBrk="1" fontAlgn="auto" hangingPunct="1">
              <a:spcAft>
                <a:spcPts val="0"/>
              </a:spcAft>
              <a:buFont typeface="Arial" pitchFamily="34" charset="0"/>
              <a:buNone/>
              <a:defRPr/>
            </a:pPr>
            <a:r>
              <a:rPr lang="fr-CA" dirty="0" smtClean="0"/>
              <a:t>Dans la perspective d’améliorer de façon continue les services aux personnes et à leurs proches, </a:t>
            </a:r>
            <a:r>
              <a:rPr lang="fr-CA" b="1" dirty="0" smtClean="0"/>
              <a:t>les objectifs partagés sont :</a:t>
            </a:r>
          </a:p>
          <a:p>
            <a:pPr marL="514350" indent="-514350" algn="just" eaLnBrk="1" fontAlgn="auto" hangingPunct="1">
              <a:spcAft>
                <a:spcPts val="0"/>
              </a:spcAft>
              <a:buFont typeface="+mj-lt"/>
              <a:buAutoNum type="arabicPeriod"/>
              <a:defRPr/>
            </a:pPr>
            <a:r>
              <a:rPr lang="fr-CA" dirty="0" smtClean="0"/>
              <a:t>Susciter, encourager la participation des personnes et de leurs proches à la planification et à la réalisation des recherches.</a:t>
            </a:r>
          </a:p>
          <a:p>
            <a:pPr marL="514350" indent="-514350" algn="just" eaLnBrk="1" fontAlgn="auto" hangingPunct="1">
              <a:spcAft>
                <a:spcPts val="0"/>
              </a:spcAft>
              <a:buFont typeface="+mj-lt"/>
              <a:buAutoNum type="arabicPeriod"/>
              <a:defRPr/>
            </a:pPr>
            <a:r>
              <a:rPr lang="fr-CA" dirty="0" smtClean="0"/>
              <a:t>Développer une culture de recherche au sein des CRDITED pour s’engager collectivement dans la recherche.</a:t>
            </a:r>
            <a:endParaRPr lang="fr-FR"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23728" y="260648"/>
            <a:ext cx="7467600" cy="1143000"/>
          </a:xfrm>
        </p:spPr>
        <p:txBody>
          <a:bodyPr rtlCol="0">
            <a:normAutofit fontScale="90000"/>
          </a:bodyPr>
          <a:lstStyle/>
          <a:p>
            <a:pPr eaLnBrk="1" fontAlgn="auto" hangingPunct="1">
              <a:spcAft>
                <a:spcPts val="0"/>
              </a:spcAft>
              <a:defRPr/>
            </a:pPr>
            <a:r>
              <a:rPr lang="fr-CA" sz="3200" b="1" dirty="0" smtClean="0"/>
              <a:t>Échange sur les actions à mener pour un réseau-recherche : interrelations et liens obligés (suite)</a:t>
            </a:r>
            <a:endParaRPr lang="fr-FR" sz="3200" b="1" dirty="0" smtClean="0"/>
          </a:p>
        </p:txBody>
      </p:sp>
      <p:sp>
        <p:nvSpPr>
          <p:cNvPr id="3" name="Espace réservé du contenu 2"/>
          <p:cNvSpPr>
            <a:spLocks noGrp="1"/>
          </p:cNvSpPr>
          <p:nvPr>
            <p:ph idx="1"/>
            <p:custDataLst>
              <p:tags r:id="rId2"/>
            </p:custDataLst>
          </p:nvPr>
        </p:nvSpPr>
        <p:spPr>
          <a:xfrm>
            <a:off x="683568" y="1988840"/>
            <a:ext cx="7467600" cy="4525963"/>
          </a:xfrm>
        </p:spPr>
        <p:txBody>
          <a:bodyPr rtlCol="0">
            <a:normAutofit/>
          </a:bodyPr>
          <a:lstStyle/>
          <a:p>
            <a:pPr marL="514350" indent="-514350" algn="just" eaLnBrk="1" fontAlgn="auto" hangingPunct="1">
              <a:spcAft>
                <a:spcPts val="0"/>
              </a:spcAft>
              <a:buFont typeface="Arial" pitchFamily="34" charset="0"/>
              <a:buAutoNum type="arabicPeriod" startAt="3"/>
              <a:defRPr/>
            </a:pPr>
            <a:r>
              <a:rPr lang="fr-CA" sz="2400" dirty="0" smtClean="0"/>
              <a:t>Consolider et concerter nos actions et nos initiatives, à mettre en commun nos forces et à consolider nos acquis.</a:t>
            </a:r>
          </a:p>
          <a:p>
            <a:pPr marL="514350" indent="-514350" algn="just" eaLnBrk="1" fontAlgn="auto" hangingPunct="1">
              <a:spcAft>
                <a:spcPts val="0"/>
              </a:spcAft>
              <a:buFont typeface="Arial" pitchFamily="34" charset="0"/>
              <a:buAutoNum type="arabicPeriod" startAt="3"/>
              <a:defRPr/>
            </a:pPr>
            <a:r>
              <a:rPr lang="fr-CA" sz="2400" dirty="0" smtClean="0"/>
              <a:t>Réseauter nos actions par des projets de recherche et favoriser la participation des professionnels des CRDITED et des chercheurs universitaires.</a:t>
            </a:r>
          </a:p>
          <a:p>
            <a:pPr marL="514350" indent="-514350" algn="just" eaLnBrk="1" fontAlgn="auto" hangingPunct="1">
              <a:spcAft>
                <a:spcPts val="0"/>
              </a:spcAft>
              <a:buFont typeface="Arial" pitchFamily="34" charset="0"/>
              <a:buAutoNum type="arabicPeriod" startAt="3"/>
              <a:defRPr/>
            </a:pPr>
            <a:r>
              <a:rPr lang="fr-CA" sz="2400" dirty="0" smtClean="0"/>
              <a:t>Prioriser nos actions par des projets de recherche et favoriser la participation des professionnels des CRDITED et des chercheurs universitaires.</a:t>
            </a:r>
            <a:endParaRPr lang="fr-FR" sz="2400"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79712" y="260648"/>
            <a:ext cx="7164288" cy="1224136"/>
          </a:xfrm>
        </p:spPr>
        <p:txBody>
          <a:bodyPr rtlCol="0">
            <a:normAutofit fontScale="90000"/>
          </a:bodyPr>
          <a:lstStyle/>
          <a:p>
            <a:pPr eaLnBrk="1" fontAlgn="auto" hangingPunct="1">
              <a:spcAft>
                <a:spcPts val="0"/>
              </a:spcAft>
              <a:defRPr/>
            </a:pPr>
            <a:r>
              <a:rPr lang="fr-CA" sz="3200" b="1" dirty="0" smtClean="0"/>
              <a:t>Échange sur les actions à mener pour un réseau-recherche : interrelations et liens obligés (suite)</a:t>
            </a:r>
            <a:endParaRPr lang="fr-FR" sz="3200" b="1" dirty="0" smtClean="0"/>
          </a:p>
        </p:txBody>
      </p:sp>
      <p:sp>
        <p:nvSpPr>
          <p:cNvPr id="27651" name="Espace réservé du contenu 2"/>
          <p:cNvSpPr>
            <a:spLocks noGrp="1"/>
          </p:cNvSpPr>
          <p:nvPr>
            <p:ph idx="1"/>
            <p:custDataLst>
              <p:tags r:id="rId2"/>
            </p:custDataLst>
          </p:nvPr>
        </p:nvSpPr>
        <p:spPr>
          <a:xfrm>
            <a:off x="611560" y="2060848"/>
            <a:ext cx="7467600" cy="4525963"/>
          </a:xfrm>
        </p:spPr>
        <p:txBody>
          <a:bodyPr>
            <a:normAutofit fontScale="92500" lnSpcReduction="10000"/>
          </a:bodyPr>
          <a:lstStyle/>
          <a:p>
            <a:pPr marL="514350" indent="-514350" eaLnBrk="1" hangingPunct="1">
              <a:buFont typeface="Arial" charset="0"/>
              <a:buAutoNum type="arabicPeriod" startAt="6"/>
            </a:pPr>
            <a:r>
              <a:rPr lang="fr-CA" sz="3000" dirty="0" smtClean="0"/>
              <a:t>Attirer un plus grand nombre de jeunes chercheurs dans notre domaine.</a:t>
            </a:r>
          </a:p>
          <a:p>
            <a:pPr marL="514350" indent="-514350" algn="just" eaLnBrk="1" hangingPunct="1">
              <a:buFont typeface="Arial" charset="0"/>
              <a:buAutoNum type="arabicPeriod" startAt="6"/>
            </a:pPr>
            <a:r>
              <a:rPr lang="fr-CA" sz="3000" dirty="0" smtClean="0"/>
              <a:t>Consolider la carrière de chercheurs consacrés en DI et TED et à soutenir la relève de jeunes chercheurs dans notre domaine.</a:t>
            </a:r>
          </a:p>
          <a:p>
            <a:pPr marL="514350" indent="-514350" algn="just" eaLnBrk="1" hangingPunct="1">
              <a:buFont typeface="Arial" charset="0"/>
              <a:buAutoNum type="arabicPeriod" startAt="6"/>
            </a:pPr>
            <a:r>
              <a:rPr lang="fr-CA" sz="3000" dirty="0" smtClean="0"/>
              <a:t>S’assurer de la pertinence des recherches en lien avec les besoins des milieux de pratique, les intérêts des chercheurs et ceux des personnes et de leurs proches.</a:t>
            </a:r>
            <a:endParaRPr lang="fr-FR" sz="3000"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051720" y="188640"/>
            <a:ext cx="6624736" cy="1152128"/>
          </a:xfrm>
        </p:spPr>
        <p:txBody>
          <a:bodyPr rtlCol="0">
            <a:normAutofit fontScale="90000"/>
          </a:bodyPr>
          <a:lstStyle/>
          <a:p>
            <a:pPr eaLnBrk="1" fontAlgn="auto" hangingPunct="1">
              <a:spcAft>
                <a:spcPts val="0"/>
              </a:spcAft>
              <a:defRPr/>
            </a:pPr>
            <a:r>
              <a:rPr lang="fr-CA" sz="3200" b="1" dirty="0" smtClean="0"/>
              <a:t>Échange sur les actions à mener pour un réseau-recherche : interrelations et liens obligés (suite)</a:t>
            </a:r>
            <a:endParaRPr lang="fr-FR" sz="3200" b="1" dirty="0" smtClean="0"/>
          </a:p>
        </p:txBody>
      </p:sp>
      <p:sp>
        <p:nvSpPr>
          <p:cNvPr id="28675" name="Espace réservé du contenu 2"/>
          <p:cNvSpPr>
            <a:spLocks noGrp="1"/>
          </p:cNvSpPr>
          <p:nvPr>
            <p:ph idx="1"/>
            <p:custDataLst>
              <p:tags r:id="rId2"/>
            </p:custDataLst>
          </p:nvPr>
        </p:nvSpPr>
        <p:spPr>
          <a:xfrm>
            <a:off x="539552" y="2060848"/>
            <a:ext cx="7467600" cy="4525963"/>
          </a:xfrm>
        </p:spPr>
        <p:txBody>
          <a:bodyPr>
            <a:normAutofit lnSpcReduction="10000"/>
          </a:bodyPr>
          <a:lstStyle/>
          <a:p>
            <a:pPr marL="534988" indent="-534988" algn="just" eaLnBrk="1" hangingPunct="1">
              <a:buFont typeface="Arial" charset="0"/>
              <a:buAutoNum type="arabicPeriod" startAt="9"/>
            </a:pPr>
            <a:r>
              <a:rPr lang="fr-CA" sz="3000" dirty="0" smtClean="0"/>
              <a:t>Contribuer au transfert des connaissances dans la pratique et à la valorisation des produits de la recherche.</a:t>
            </a:r>
          </a:p>
          <a:p>
            <a:pPr marL="534988" indent="-534988" algn="just" eaLnBrk="1" hangingPunct="1">
              <a:buFont typeface="Arial" charset="0"/>
              <a:buAutoNum type="arabicPeriod" startAt="9"/>
            </a:pPr>
            <a:r>
              <a:rPr lang="fr-CA" sz="3000" dirty="0" smtClean="0"/>
              <a:t>Se concerter autour de nos structures et en optimiser la performance.</a:t>
            </a:r>
          </a:p>
          <a:p>
            <a:pPr marL="534988" indent="-534988" algn="just" eaLnBrk="1" hangingPunct="1">
              <a:buFont typeface="Arial" charset="0"/>
              <a:buAutoNum type="arabicPeriod" startAt="9"/>
            </a:pPr>
            <a:r>
              <a:rPr lang="fr-CA" sz="3000" dirty="0" smtClean="0"/>
              <a:t>Coordonner les diverses sources de financement afin d’assurer une plus grande productivité en recherche et diffusion scientifique.</a:t>
            </a:r>
            <a:endParaRPr lang="fr-FR" sz="3000"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123728" y="188640"/>
            <a:ext cx="7467600" cy="1143000"/>
          </a:xfrm>
        </p:spPr>
        <p:txBody>
          <a:bodyPr rtlCol="0">
            <a:normAutofit fontScale="90000"/>
          </a:bodyPr>
          <a:lstStyle/>
          <a:p>
            <a:pPr eaLnBrk="1" fontAlgn="auto" hangingPunct="1">
              <a:spcAft>
                <a:spcPts val="0"/>
              </a:spcAft>
              <a:defRPr/>
            </a:pPr>
            <a:r>
              <a:rPr lang="fr-CA" sz="3200" b="1" dirty="0" smtClean="0"/>
              <a:t>Échange sur les actions à mener pour un réseau-recherche : interrelations et liens obligés (suite)</a:t>
            </a:r>
            <a:endParaRPr lang="fr-FR" sz="3200" b="1" dirty="0" smtClean="0"/>
          </a:p>
        </p:txBody>
      </p:sp>
      <p:sp>
        <p:nvSpPr>
          <p:cNvPr id="3" name="Espace réservé du contenu 2"/>
          <p:cNvSpPr>
            <a:spLocks noGrp="1"/>
          </p:cNvSpPr>
          <p:nvPr>
            <p:ph idx="1"/>
            <p:custDataLst>
              <p:tags r:id="rId2"/>
            </p:custDataLst>
          </p:nvPr>
        </p:nvSpPr>
        <p:spPr>
          <a:xfrm>
            <a:off x="683568" y="2060848"/>
            <a:ext cx="7467600" cy="4525963"/>
          </a:xfrm>
        </p:spPr>
        <p:txBody>
          <a:bodyPr rtlCol="0">
            <a:normAutofit fontScale="92500" lnSpcReduction="20000"/>
          </a:bodyPr>
          <a:lstStyle/>
          <a:p>
            <a:pPr eaLnBrk="1" fontAlgn="auto" hangingPunct="1">
              <a:spcAft>
                <a:spcPts val="0"/>
              </a:spcAft>
              <a:buFont typeface="Arial" pitchFamily="34" charset="0"/>
              <a:buNone/>
              <a:defRPr/>
            </a:pPr>
            <a:r>
              <a:rPr lang="fr-CA" b="1" dirty="0" smtClean="0"/>
              <a:t>Pistes d’actions :</a:t>
            </a:r>
          </a:p>
          <a:p>
            <a:pPr marL="514350" indent="-514350" algn="just" eaLnBrk="1" fontAlgn="auto" hangingPunct="1">
              <a:spcAft>
                <a:spcPts val="0"/>
              </a:spcAft>
              <a:buFont typeface="+mj-lt"/>
              <a:buAutoNum type="arabicPeriod"/>
              <a:defRPr/>
            </a:pPr>
            <a:r>
              <a:rPr lang="fr-CA" dirty="0" smtClean="0"/>
              <a:t>Diffuser l’information sur les rôles, responsabilités, besoins et priorités de recherche des CRDITED : visibilité, représentation, etc.</a:t>
            </a:r>
          </a:p>
          <a:p>
            <a:pPr marL="514350" indent="-514350" algn="just" eaLnBrk="1" fontAlgn="auto" hangingPunct="1">
              <a:spcAft>
                <a:spcPts val="0"/>
              </a:spcAft>
              <a:buFont typeface="+mj-lt"/>
              <a:buAutoNum type="arabicPeriod"/>
              <a:defRPr/>
            </a:pPr>
            <a:r>
              <a:rPr lang="fr-CA" dirty="0" smtClean="0"/>
              <a:t>Réaliser des projets conjoints entre les partenaires : colloque, démarche stratégique, journée de recherche, autres.</a:t>
            </a:r>
          </a:p>
          <a:p>
            <a:pPr marL="514350" indent="-514350" eaLnBrk="1" fontAlgn="auto" hangingPunct="1">
              <a:spcAft>
                <a:spcPts val="0"/>
              </a:spcAft>
              <a:buFont typeface="+mj-lt"/>
              <a:buAutoNum type="arabicPeriod"/>
              <a:defRPr/>
            </a:pPr>
            <a:r>
              <a:rPr lang="fr-CA" dirty="0" smtClean="0"/>
              <a:t>Repérer les activités et lieux permettant l’arrimage entre les missions, rôles et responsabilités des partenaires.</a:t>
            </a:r>
            <a:endParaRPr lang="fr-FR"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79712" y="188640"/>
            <a:ext cx="7467600" cy="1143000"/>
          </a:xfrm>
        </p:spPr>
        <p:txBody>
          <a:bodyPr rtlCol="0">
            <a:normAutofit fontScale="90000"/>
          </a:bodyPr>
          <a:lstStyle/>
          <a:p>
            <a:pPr eaLnBrk="1" fontAlgn="auto" hangingPunct="1">
              <a:spcAft>
                <a:spcPts val="0"/>
              </a:spcAft>
              <a:defRPr/>
            </a:pPr>
            <a:r>
              <a:rPr lang="fr-CA" sz="3200" b="1" dirty="0" smtClean="0"/>
              <a:t>Échange sur les actions à mener pour un réseau-recherche : interrelations et liens obligés (suite)</a:t>
            </a:r>
            <a:endParaRPr lang="fr-FR" sz="3200" b="1" dirty="0" smtClean="0"/>
          </a:p>
        </p:txBody>
      </p:sp>
      <p:sp>
        <p:nvSpPr>
          <p:cNvPr id="3" name="Espace réservé du contenu 2"/>
          <p:cNvSpPr>
            <a:spLocks noGrp="1"/>
          </p:cNvSpPr>
          <p:nvPr>
            <p:ph idx="1"/>
            <p:custDataLst>
              <p:tags r:id="rId2"/>
            </p:custDataLst>
          </p:nvPr>
        </p:nvSpPr>
        <p:spPr>
          <a:xfrm>
            <a:off x="467544" y="2060848"/>
            <a:ext cx="7467600" cy="4525963"/>
          </a:xfrm>
        </p:spPr>
        <p:txBody>
          <a:bodyPr rtlCol="0">
            <a:normAutofit/>
          </a:bodyPr>
          <a:lstStyle/>
          <a:p>
            <a:pPr eaLnBrk="1" fontAlgn="auto" hangingPunct="1">
              <a:spcAft>
                <a:spcPts val="0"/>
              </a:spcAft>
              <a:buFont typeface="Arial" pitchFamily="34" charset="0"/>
              <a:buNone/>
              <a:defRPr/>
            </a:pPr>
            <a:r>
              <a:rPr lang="fr-CA" b="1" dirty="0" smtClean="0"/>
              <a:t>Pistes d’actions :</a:t>
            </a:r>
          </a:p>
          <a:p>
            <a:pPr marL="514350" indent="-514350" eaLnBrk="1" fontAlgn="auto" hangingPunct="1">
              <a:spcAft>
                <a:spcPts val="0"/>
              </a:spcAft>
              <a:buFont typeface="Arial" pitchFamily="34" charset="0"/>
              <a:buAutoNum type="arabicPeriod" startAt="4"/>
              <a:defRPr/>
            </a:pPr>
            <a:r>
              <a:rPr lang="fr-CA" sz="3000" dirty="0" smtClean="0"/>
              <a:t>Revoir les mandats des comités de la Fédération (et des autres partenaires) et élargir la représentation.</a:t>
            </a:r>
          </a:p>
          <a:p>
            <a:pPr marL="514350" indent="-514350" eaLnBrk="1" fontAlgn="auto" hangingPunct="1">
              <a:spcAft>
                <a:spcPts val="0"/>
              </a:spcAft>
              <a:buFont typeface="Arial" pitchFamily="34" charset="0"/>
              <a:buAutoNum type="arabicPeriod" startAt="4"/>
              <a:defRPr/>
            </a:pPr>
            <a:r>
              <a:rPr lang="fr-CA" sz="3000" dirty="0" smtClean="0"/>
              <a:t>Formaliser et ajuster des mécanismes d’échange et de concertation, etc.</a:t>
            </a:r>
          </a:p>
          <a:p>
            <a:pPr marL="514350" indent="-514350" eaLnBrk="1" fontAlgn="auto" hangingPunct="1">
              <a:spcAft>
                <a:spcPts val="0"/>
              </a:spcAft>
              <a:buFont typeface="Arial" pitchFamily="34" charset="0"/>
              <a:buAutoNum type="arabicPeriod" startAt="4"/>
              <a:defRPr/>
            </a:pPr>
            <a:r>
              <a:rPr lang="fr-CA" sz="3000" dirty="0" smtClean="0"/>
              <a:t>Préciser nos représentations et mécanismes de participation et en venir à un choix de cibles annuelles.</a:t>
            </a:r>
          </a:p>
          <a:p>
            <a:pPr eaLnBrk="1" fontAlgn="auto" hangingPunct="1">
              <a:spcAft>
                <a:spcPts val="0"/>
              </a:spcAft>
              <a:buFont typeface="Arial" pitchFamily="34" charset="0"/>
              <a:buNone/>
              <a:defRPr/>
            </a:pPr>
            <a:endParaRPr lang="fr-FR" dirty="0" smtClean="0"/>
          </a:p>
        </p:txBody>
      </p:sp>
      <p:sp>
        <p:nvSpPr>
          <p:cNvPr id="30724" name="Espace réservé du contenu 2"/>
          <p:cNvSpPr txBox="1">
            <a:spLocks/>
          </p:cNvSpPr>
          <p:nvPr>
            <p:custDataLst>
              <p:tags r:id="rId3"/>
            </p:custDataLst>
          </p:nvPr>
        </p:nvSpPr>
        <p:spPr bwMode="auto">
          <a:xfrm>
            <a:off x="539552" y="1578939"/>
            <a:ext cx="8229600" cy="4525962"/>
          </a:xfrm>
          <a:prstGeom prst="rect">
            <a:avLst/>
          </a:prstGeom>
          <a:noFill/>
          <a:ln w="9525">
            <a:noFill/>
            <a:miter lim="800000"/>
            <a:headEnd/>
            <a:tailEnd/>
          </a:ln>
        </p:spPr>
        <p:txBody>
          <a:bodyPr/>
          <a:lstStyle/>
          <a:p>
            <a:pPr algn="just"/>
            <a:endParaRPr lang="fr-CA" sz="3200" dirty="0">
              <a:latin typeface="Calibri" pitchFamily="34" charset="0"/>
            </a:endParaRPr>
          </a:p>
        </p:txBody>
      </p:sp>
      <p:pic>
        <p:nvPicPr>
          <p:cNvPr id="5" name="Picture 2"/>
          <p:cNvPicPr>
            <a:picLocks noChangeAspect="1" noChangeArrowheads="1"/>
          </p:cNvPicPr>
          <p:nvPr>
            <p:custDataLst>
              <p:tags r:id="rId4"/>
            </p:custDataLst>
          </p:nvPr>
        </p:nvPicPr>
        <p:blipFill>
          <a:blip r:embed="rId7"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611560" y="1988840"/>
            <a:ext cx="8229600" cy="5505450"/>
          </a:xfrm>
        </p:spPr>
        <p:txBody>
          <a:bodyPr rtlCol="0">
            <a:normAutofit/>
          </a:bodyPr>
          <a:lstStyle/>
          <a:p>
            <a:pPr marL="0" indent="0" algn="just" eaLnBrk="1" fontAlgn="auto" hangingPunct="1">
              <a:spcAft>
                <a:spcPts val="0"/>
              </a:spcAft>
              <a:buFont typeface="Arial" pitchFamily="34" charset="0"/>
              <a:buNone/>
              <a:defRPr/>
            </a:pPr>
            <a:r>
              <a:rPr lang="fr-CA" sz="2000" dirty="0" smtClean="0"/>
              <a:t>«Il apparaît évident que, pour poursuivre sur notre lancée, nous devons consolider ce que nous avons déjà mis en place, nous concerter afin de prioriser nos actions et nous convaincre que la recherche, c’est «</a:t>
            </a:r>
            <a:r>
              <a:rPr lang="fr-CA" sz="2000" i="1" dirty="0" smtClean="0"/>
              <a:t>l’affaire de tou</a:t>
            </a:r>
            <a:r>
              <a:rPr lang="fr-CA" sz="2000" dirty="0" smtClean="0"/>
              <a:t>s» : de l’éducateur qui examine son travail de manière systématique pour en dégager les meilleures pratiques, de l’établissement qui met en place des mesures concrètes facilitant les projets de recherche et la participation de ses professionnels à ces projets, jusqu’aux chercheurs universitaires qui s’investissent par rapport à des problématiques importantes pour les milieux de pratique et qui, en même temps, suscitent l’intérêt de leurs étudiants pour ces questions de recherche».</a:t>
            </a:r>
            <a:endParaRPr lang="fr-FR" sz="2000" dirty="0" smtClean="0"/>
          </a:p>
        </p:txBody>
      </p:sp>
      <p:pic>
        <p:nvPicPr>
          <p:cNvPr id="4" name="Picture 2"/>
          <p:cNvPicPr>
            <a:picLocks noChangeAspect="1" noChangeArrowheads="1"/>
          </p:cNvPicPr>
          <p:nvPr>
            <p:custDataLst>
              <p:tags r:id="rId2"/>
            </p:custDataLst>
          </p:nvPr>
        </p:nvPicPr>
        <p:blipFill>
          <a:blip r:embed="rId5"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custDataLst>
              <p:tags r:id="rId1"/>
            </p:custDataLst>
          </p:nvPr>
        </p:nvSpPr>
        <p:spPr>
          <a:xfrm>
            <a:off x="1979712" y="332656"/>
            <a:ext cx="7467600" cy="1143000"/>
          </a:xfrm>
        </p:spPr>
        <p:txBody>
          <a:bodyPr>
            <a:normAutofit fontScale="90000"/>
          </a:bodyPr>
          <a:lstStyle/>
          <a:p>
            <a:pPr eaLnBrk="1" hangingPunct="1"/>
            <a:r>
              <a:rPr lang="fr-CA" sz="3200" b="1" dirty="0" smtClean="0"/>
              <a:t>CONCLUSION : CONSTATS ET PERSPECTIVES DE PLAN D’ACTION POUR 2011-2013</a:t>
            </a:r>
            <a:endParaRPr lang="fr-FR" sz="3200" b="1" dirty="0" smtClean="0"/>
          </a:p>
        </p:txBody>
      </p:sp>
      <p:sp>
        <p:nvSpPr>
          <p:cNvPr id="3" name="Espace réservé du contenu 2"/>
          <p:cNvSpPr>
            <a:spLocks noGrp="1"/>
          </p:cNvSpPr>
          <p:nvPr>
            <p:ph idx="1"/>
            <p:custDataLst>
              <p:tags r:id="rId2"/>
            </p:custDataLst>
          </p:nvPr>
        </p:nvSpPr>
        <p:spPr>
          <a:xfrm>
            <a:off x="539552" y="2060848"/>
            <a:ext cx="7467600" cy="4525963"/>
          </a:xfrm>
        </p:spPr>
        <p:txBody>
          <a:bodyPr rtlCol="0">
            <a:normAutofit/>
          </a:bodyPr>
          <a:lstStyle/>
          <a:p>
            <a:pPr marL="0" indent="0" eaLnBrk="1" fontAlgn="auto" hangingPunct="1">
              <a:spcAft>
                <a:spcPts val="0"/>
              </a:spcAft>
              <a:buFont typeface="Arial" pitchFamily="34" charset="0"/>
              <a:buNone/>
              <a:defRPr/>
            </a:pPr>
            <a:r>
              <a:rPr lang="fr-CA" b="1" dirty="0" smtClean="0"/>
              <a:t>Prochaines étapes :</a:t>
            </a:r>
          </a:p>
          <a:p>
            <a:pPr marL="269875" indent="-269875" algn="just" eaLnBrk="1" fontAlgn="auto" hangingPunct="1">
              <a:spcAft>
                <a:spcPts val="0"/>
              </a:spcAft>
              <a:buFont typeface="Arial" pitchFamily="34" charset="0"/>
              <a:buChar char="•"/>
              <a:defRPr/>
            </a:pPr>
            <a:r>
              <a:rPr lang="fr-CA" dirty="0" smtClean="0"/>
              <a:t>Ajustements du document : </a:t>
            </a:r>
            <a:r>
              <a:rPr lang="fr-CA" i="1" dirty="0" smtClean="0"/>
              <a:t>rôles et responsabilités.</a:t>
            </a:r>
          </a:p>
          <a:p>
            <a:pPr marL="269875" indent="-269875" algn="just" eaLnBrk="1" fontAlgn="auto" hangingPunct="1">
              <a:spcAft>
                <a:spcPts val="0"/>
              </a:spcAft>
              <a:buFont typeface="Arial" pitchFamily="34" charset="0"/>
              <a:buChar char="•"/>
              <a:defRPr/>
            </a:pPr>
            <a:r>
              <a:rPr lang="fr-CA" dirty="0" smtClean="0"/>
              <a:t>Élaboration du Plan d’action, consultation et adoption par les instances de la Fédération et des autres partenaires.</a:t>
            </a:r>
          </a:p>
          <a:p>
            <a:pPr marL="269875" indent="-269875" algn="just" eaLnBrk="1" fontAlgn="auto" hangingPunct="1">
              <a:spcAft>
                <a:spcPts val="0"/>
              </a:spcAft>
              <a:buFont typeface="Arial" pitchFamily="34" charset="0"/>
              <a:buChar char="•"/>
              <a:defRPr/>
            </a:pPr>
            <a:r>
              <a:rPr lang="fr-CA" dirty="0" smtClean="0"/>
              <a:t>Diffusion et mise en œuvre.</a:t>
            </a:r>
          </a:p>
          <a:p>
            <a:pPr marL="0" indent="0" eaLnBrk="1" fontAlgn="auto" hangingPunct="1">
              <a:spcAft>
                <a:spcPts val="0"/>
              </a:spcAft>
              <a:buFont typeface="Arial" pitchFamily="34" charset="0"/>
              <a:buNone/>
              <a:defRPr/>
            </a:pPr>
            <a:endParaRPr lang="fr-FR"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p:cNvSpPr>
            <a:spLocks noGrp="1"/>
          </p:cNvSpPr>
          <p:nvPr>
            <p:ph type="title"/>
            <p:custDataLst>
              <p:tags r:id="rId1"/>
            </p:custDataLst>
          </p:nvPr>
        </p:nvSpPr>
        <p:spPr>
          <a:xfrm>
            <a:off x="2051720" y="332656"/>
            <a:ext cx="7467600" cy="1143000"/>
          </a:xfrm>
        </p:spPr>
        <p:txBody>
          <a:bodyPr/>
          <a:lstStyle/>
          <a:p>
            <a:pPr eaLnBrk="1" hangingPunct="1"/>
            <a:r>
              <a:rPr lang="fr-CA" sz="3200" b="1" smtClean="0"/>
              <a:t>Mot de la fin du président</a:t>
            </a:r>
            <a:endParaRPr lang="fr-FR" sz="3200" b="1" smtClean="0"/>
          </a:p>
        </p:txBody>
      </p:sp>
      <p:sp>
        <p:nvSpPr>
          <p:cNvPr id="32771" name="Espace réservé du contenu 2"/>
          <p:cNvSpPr>
            <a:spLocks noGrp="1"/>
          </p:cNvSpPr>
          <p:nvPr>
            <p:ph idx="1"/>
            <p:custDataLst>
              <p:tags r:id="rId2"/>
            </p:custDataLst>
          </p:nvPr>
        </p:nvSpPr>
        <p:spPr>
          <a:xfrm>
            <a:off x="467544" y="2332037"/>
            <a:ext cx="7467600" cy="4525963"/>
          </a:xfrm>
        </p:spPr>
        <p:txBody>
          <a:bodyPr/>
          <a:lstStyle/>
          <a:p>
            <a:pPr eaLnBrk="1" hangingPunct="1">
              <a:buFont typeface="Arial" charset="0"/>
              <a:buNone/>
            </a:pPr>
            <a:r>
              <a:rPr lang="fr-CA" sz="2800" b="1" dirty="0" smtClean="0"/>
              <a:t>La réponse à la question de l’an dernier :</a:t>
            </a:r>
          </a:p>
          <a:p>
            <a:pPr eaLnBrk="1" hangingPunct="1">
              <a:buFont typeface="Arial" charset="0"/>
              <a:buNone/>
            </a:pPr>
            <a:endParaRPr lang="fr-CA" sz="2800" b="1" dirty="0" smtClean="0"/>
          </a:p>
          <a:p>
            <a:pPr algn="just" eaLnBrk="1" hangingPunct="1">
              <a:buFont typeface="Arial" charset="0"/>
              <a:buNone/>
            </a:pPr>
            <a:r>
              <a:rPr lang="fr-CA" sz="2800" b="1" dirty="0" smtClean="0"/>
              <a:t>	</a:t>
            </a:r>
            <a:r>
              <a:rPr lang="fr-CA" sz="2800" b="1" i="1" dirty="0" smtClean="0"/>
              <a:t>Avec l’arrivée de l’Institut, a-t-on encore besoin de toutes les structures développées au fil du temps pour soutenir le développement de la recherche en DI-TED?</a:t>
            </a:r>
            <a:endParaRPr lang="fr-FR" sz="2800" b="1" i="1"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u contenu 2"/>
          <p:cNvSpPr>
            <a:spLocks noGrp="1"/>
          </p:cNvSpPr>
          <p:nvPr>
            <p:ph idx="1"/>
            <p:custDataLst>
              <p:tags r:id="rId1"/>
            </p:custDataLst>
          </p:nvPr>
        </p:nvSpPr>
        <p:spPr>
          <a:xfrm>
            <a:off x="467544" y="1772816"/>
            <a:ext cx="7467600" cy="4525963"/>
          </a:xfrm>
        </p:spPr>
        <p:txBody>
          <a:bodyPr/>
          <a:lstStyle/>
          <a:p>
            <a:pPr eaLnBrk="1" hangingPunct="1">
              <a:buFont typeface="Arial" charset="0"/>
              <a:buNone/>
            </a:pPr>
            <a:endParaRPr lang="fr-CA" dirty="0" smtClean="0"/>
          </a:p>
          <a:p>
            <a:pPr algn="ctr" eaLnBrk="1" hangingPunct="1">
              <a:buFont typeface="Arial" charset="0"/>
              <a:buNone/>
            </a:pPr>
            <a:r>
              <a:rPr lang="fr-CA" sz="4000" b="1" dirty="0" smtClean="0"/>
              <a:t>S.V.P. N’oubliez pas de compléter le</a:t>
            </a:r>
          </a:p>
          <a:p>
            <a:pPr algn="ctr" eaLnBrk="1" hangingPunct="1">
              <a:buFont typeface="Arial" charset="0"/>
              <a:buNone/>
            </a:pPr>
            <a:r>
              <a:rPr lang="fr-CA" sz="4000" b="1" dirty="0" smtClean="0"/>
              <a:t> questionnaire de satisfaction!</a:t>
            </a:r>
          </a:p>
          <a:p>
            <a:pPr algn="ctr" eaLnBrk="1" hangingPunct="1">
              <a:buFont typeface="Arial" charset="0"/>
              <a:buNone/>
            </a:pPr>
            <a:r>
              <a:rPr lang="fr-CA" sz="4000" b="1" dirty="0" smtClean="0"/>
              <a:t>MERCI!</a:t>
            </a:r>
            <a:endParaRPr lang="fr-FR" sz="4000" b="1" dirty="0" smtClean="0"/>
          </a:p>
        </p:txBody>
      </p:sp>
      <p:pic>
        <p:nvPicPr>
          <p:cNvPr id="3" name="Picture 2"/>
          <p:cNvPicPr>
            <a:picLocks noChangeAspect="1" noChangeArrowheads="1"/>
          </p:cNvPicPr>
          <p:nvPr>
            <p:custDataLst>
              <p:tags r:id="rId2"/>
            </p:custDataLst>
          </p:nvPr>
        </p:nvPicPr>
        <p:blipFill>
          <a:blip r:embed="rId5"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custDataLst>
              <p:tags r:id="rId1"/>
            </p:custDataLst>
          </p:nvPr>
        </p:nvSpPr>
        <p:spPr>
          <a:xfrm>
            <a:off x="611560" y="2332037"/>
            <a:ext cx="7467600" cy="4525963"/>
          </a:xfrm>
        </p:spPr>
        <p:txBody>
          <a:bodyPr/>
          <a:lstStyle/>
          <a:p>
            <a:pPr marL="0" indent="0" algn="just" eaLnBrk="1" hangingPunct="1">
              <a:buFont typeface="Arial" charset="0"/>
              <a:buNone/>
            </a:pPr>
            <a:r>
              <a:rPr lang="fr-CA" sz="2800" dirty="0" smtClean="0"/>
              <a:t>Depuis, le Comité recherche a précisé les rôles et responsabilités des partenaires sous l’angle de la contribution de chacun et des attentes des uns par rapport aux autres.</a:t>
            </a:r>
            <a:endParaRPr lang="fr-FR" sz="2800" dirty="0" smtClean="0"/>
          </a:p>
        </p:txBody>
      </p:sp>
      <p:pic>
        <p:nvPicPr>
          <p:cNvPr id="3" name="Picture 2"/>
          <p:cNvPicPr>
            <a:picLocks noChangeAspect="1" noChangeArrowheads="1"/>
          </p:cNvPicPr>
          <p:nvPr>
            <p:custDataLst>
              <p:tags r:id="rId2"/>
            </p:custDataLst>
          </p:nvPr>
        </p:nvPicPr>
        <p:blipFill>
          <a:blip r:embed="rId5"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contenu 2"/>
          <p:cNvSpPr>
            <a:spLocks noGrp="1"/>
          </p:cNvSpPr>
          <p:nvPr>
            <p:ph idx="1"/>
            <p:custDataLst>
              <p:tags r:id="rId1"/>
            </p:custDataLst>
          </p:nvPr>
        </p:nvSpPr>
        <p:spPr>
          <a:xfrm>
            <a:off x="467544" y="1988840"/>
            <a:ext cx="7467600" cy="4525963"/>
          </a:xfrm>
        </p:spPr>
        <p:txBody>
          <a:bodyPr>
            <a:normAutofit/>
          </a:bodyPr>
          <a:lstStyle/>
          <a:p>
            <a:pPr marL="0" indent="0" algn="just" eaLnBrk="1" hangingPunct="1">
              <a:buFont typeface="Arial" charset="0"/>
              <a:buNone/>
            </a:pPr>
            <a:r>
              <a:rPr lang="fr-CA" sz="2600" dirty="0" smtClean="0"/>
              <a:t>Aujourd’hui, nous voulons partager nos constats et nos réflexions et dégager les bases d’un plan d’action, avec vous.</a:t>
            </a:r>
          </a:p>
          <a:p>
            <a:pPr marL="0" indent="0" algn="just" eaLnBrk="1" hangingPunct="1">
              <a:buFont typeface="Arial" charset="0"/>
              <a:buNone/>
            </a:pPr>
            <a:endParaRPr lang="fr-CA" sz="2600" dirty="0" smtClean="0"/>
          </a:p>
          <a:p>
            <a:pPr marL="0" indent="0" algn="just" eaLnBrk="1" hangingPunct="1">
              <a:buFont typeface="Arial" charset="0"/>
              <a:buNone/>
            </a:pPr>
            <a:r>
              <a:rPr lang="fr-CA" sz="2600" dirty="0" smtClean="0"/>
              <a:t>Nous souhaitons, par notre conviction profonde, vous insuffler la certitude, qu’ensemble nous pouvons faire la différence dans le développement de la recherche!</a:t>
            </a:r>
            <a:endParaRPr lang="fr-FR" sz="2600" dirty="0" smtClean="0"/>
          </a:p>
        </p:txBody>
      </p:sp>
      <p:pic>
        <p:nvPicPr>
          <p:cNvPr id="3" name="Picture 2"/>
          <p:cNvPicPr>
            <a:picLocks noChangeAspect="1" noChangeArrowheads="1"/>
          </p:cNvPicPr>
          <p:nvPr>
            <p:custDataLst>
              <p:tags r:id="rId2"/>
            </p:custDataLst>
          </p:nvPr>
        </p:nvPicPr>
        <p:blipFill>
          <a:blip r:embed="rId5"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2"/>
          <p:cNvSpPr>
            <a:spLocks noGrp="1"/>
          </p:cNvSpPr>
          <p:nvPr>
            <p:ph idx="1"/>
            <p:custDataLst>
              <p:tags r:id="rId1"/>
            </p:custDataLst>
          </p:nvPr>
        </p:nvSpPr>
        <p:spPr>
          <a:xfrm>
            <a:off x="457200" y="908050"/>
            <a:ext cx="8291513" cy="5218113"/>
          </a:xfrm>
        </p:spPr>
        <p:txBody>
          <a:bodyPr/>
          <a:lstStyle/>
          <a:p>
            <a:pPr algn="ctr" eaLnBrk="1" hangingPunct="1">
              <a:buFont typeface="Arial" charset="0"/>
              <a:buNone/>
            </a:pPr>
            <a:endParaRPr lang="fr-CA" sz="2800" dirty="0" smtClean="0"/>
          </a:p>
          <a:p>
            <a:pPr algn="ctr" eaLnBrk="1" hangingPunct="1">
              <a:buFont typeface="Arial" charset="0"/>
              <a:buNone/>
            </a:pPr>
            <a:r>
              <a:rPr lang="fr-CA" sz="2400" dirty="0" smtClean="0"/>
              <a:t>Vers un plan d’action</a:t>
            </a:r>
          </a:p>
          <a:p>
            <a:pPr algn="ctr" eaLnBrk="1" hangingPunct="1">
              <a:buFont typeface="Arial" charset="0"/>
              <a:buNone/>
            </a:pPr>
            <a:r>
              <a:rPr lang="fr-CA" sz="2400" dirty="0" smtClean="0"/>
              <a:t>Comité recherche</a:t>
            </a:r>
          </a:p>
          <a:p>
            <a:pPr algn="ctr" eaLnBrk="1" hangingPunct="1">
              <a:buFont typeface="Arial" charset="0"/>
              <a:buNone/>
            </a:pPr>
            <a:r>
              <a:rPr lang="fr-CA" sz="2400" i="1" dirty="0" smtClean="0"/>
              <a:t>Ensemble pour améliorer les services aux personnes </a:t>
            </a:r>
          </a:p>
          <a:p>
            <a:pPr algn="ctr" eaLnBrk="1" hangingPunct="1">
              <a:buFont typeface="Arial" charset="0"/>
              <a:buNone/>
            </a:pPr>
            <a:r>
              <a:rPr lang="fr-CA" sz="2400" i="1" dirty="0" smtClean="0"/>
              <a:t>et à leurs proches</a:t>
            </a:r>
          </a:p>
          <a:p>
            <a:pPr algn="ctr" eaLnBrk="1" hangingPunct="1">
              <a:buFont typeface="Arial" charset="0"/>
              <a:buNone/>
            </a:pPr>
            <a:endParaRPr lang="fr-CA" sz="2400" i="1" dirty="0" smtClean="0"/>
          </a:p>
          <a:p>
            <a:pPr algn="ctr" eaLnBrk="1" hangingPunct="1">
              <a:buFont typeface="Arial" charset="0"/>
              <a:buNone/>
            </a:pPr>
            <a:r>
              <a:rPr lang="fr-CA" sz="2400" dirty="0" smtClean="0"/>
              <a:t>Document de travail</a:t>
            </a:r>
          </a:p>
          <a:p>
            <a:pPr algn="ctr" eaLnBrk="1" hangingPunct="1">
              <a:buFont typeface="Arial" charset="0"/>
              <a:buNone/>
            </a:pPr>
            <a:r>
              <a:rPr lang="fr-CA" sz="2400" dirty="0" smtClean="0"/>
              <a:t>24 août 2011</a:t>
            </a:r>
          </a:p>
          <a:p>
            <a:pPr algn="ctr" eaLnBrk="1" hangingPunct="1">
              <a:buFont typeface="Arial" charset="0"/>
              <a:buNone/>
            </a:pPr>
            <a:r>
              <a:rPr lang="fr-CA" sz="2400" dirty="0" smtClean="0"/>
              <a:t>FQCRDITED, CNRIS, CRDITED MCQ-IU</a:t>
            </a:r>
            <a:endParaRPr lang="fr-FR" sz="2400" dirty="0" smtClean="0"/>
          </a:p>
        </p:txBody>
      </p:sp>
      <p:cxnSp>
        <p:nvCxnSpPr>
          <p:cNvPr id="5" name="Connecteur droit 4"/>
          <p:cNvCxnSpPr/>
          <p:nvPr>
            <p:custDataLst>
              <p:tags r:id="rId2"/>
            </p:custDataLst>
          </p:nvPr>
        </p:nvCxnSpPr>
        <p:spPr>
          <a:xfrm>
            <a:off x="827088" y="1196975"/>
            <a:ext cx="7632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necteur droit 5"/>
          <p:cNvCxnSpPr/>
          <p:nvPr>
            <p:custDataLst>
              <p:tags r:id="rId3"/>
            </p:custDataLst>
          </p:nvPr>
        </p:nvCxnSpPr>
        <p:spPr>
          <a:xfrm>
            <a:off x="827088" y="5589588"/>
            <a:ext cx="7632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custDataLst>
              <p:tags r:id="rId4"/>
            </p:custDataLst>
          </p:nvPr>
        </p:nvCxnSpPr>
        <p:spPr>
          <a:xfrm rot="5400000">
            <a:off x="-1369219" y="3393282"/>
            <a:ext cx="43926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custDataLst>
              <p:tags r:id="rId5"/>
            </p:custDataLst>
          </p:nvPr>
        </p:nvCxnSpPr>
        <p:spPr>
          <a:xfrm rot="5400000">
            <a:off x="6263481" y="3393282"/>
            <a:ext cx="4392613"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custDataLst>
              <p:tags r:id="rId6"/>
            </p:custDataLst>
          </p:nvPr>
        </p:nvPicPr>
        <p:blipFill>
          <a:blip r:embed="rId9"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971600" y="1988841"/>
            <a:ext cx="7488832" cy="3888432"/>
          </a:xfrm>
        </p:spPr>
        <p:txBody>
          <a:bodyPr rtlCol="0">
            <a:normAutofit/>
          </a:bodyPr>
          <a:lstStyle/>
          <a:p>
            <a:pPr marL="0" indent="0" algn="just" eaLnBrk="1" fontAlgn="auto" hangingPunct="1">
              <a:spcAft>
                <a:spcPts val="0"/>
              </a:spcAft>
              <a:buFont typeface="Arial" pitchFamily="34" charset="0"/>
              <a:buNone/>
              <a:defRPr/>
            </a:pPr>
            <a:r>
              <a:rPr lang="fr-CA" sz="2600" dirty="0" smtClean="0"/>
              <a:t>Pour:</a:t>
            </a:r>
          </a:p>
          <a:p>
            <a:pPr marL="0" indent="0" algn="just" eaLnBrk="1" fontAlgn="auto" hangingPunct="1">
              <a:spcAft>
                <a:spcPts val="0"/>
              </a:spcAft>
              <a:buFont typeface="Arial" pitchFamily="34" charset="0"/>
              <a:buNone/>
              <a:defRPr/>
            </a:pPr>
            <a:endParaRPr lang="fr-CA" sz="2600" dirty="0" smtClean="0"/>
          </a:p>
          <a:p>
            <a:pPr marL="182563" indent="-182563" algn="just" eaLnBrk="1" fontAlgn="auto" hangingPunct="1">
              <a:spcAft>
                <a:spcPts val="0"/>
              </a:spcAft>
              <a:buFont typeface="Arial" pitchFamily="34" charset="0"/>
              <a:buChar char="•"/>
              <a:defRPr/>
            </a:pPr>
            <a:r>
              <a:rPr lang="fr-CA" sz="2600" dirty="0" smtClean="0"/>
              <a:t>Travailler ensemble de façon concertée :</a:t>
            </a:r>
          </a:p>
          <a:p>
            <a:pPr marL="182563" indent="-182563" algn="just" eaLnBrk="1" fontAlgn="auto" hangingPunct="1">
              <a:spcAft>
                <a:spcPts val="0"/>
              </a:spcAft>
              <a:buFont typeface="Arial" pitchFamily="34" charset="0"/>
              <a:buChar char="•"/>
              <a:defRPr/>
            </a:pPr>
            <a:r>
              <a:rPr lang="fr-CA" sz="2600" dirty="0" smtClean="0"/>
              <a:t> À l’arrimage de nos interventions;</a:t>
            </a:r>
          </a:p>
          <a:p>
            <a:pPr marL="182563" indent="-182563" algn="just" eaLnBrk="1" fontAlgn="auto" hangingPunct="1">
              <a:spcAft>
                <a:spcPts val="0"/>
              </a:spcAft>
              <a:buFont typeface="Arial" pitchFamily="34" charset="0"/>
              <a:buChar char="•"/>
              <a:defRPr/>
            </a:pPr>
            <a:r>
              <a:rPr lang="fr-CA" sz="2600" dirty="0" smtClean="0"/>
              <a:t> À la mise en commun de nos ressources;</a:t>
            </a:r>
          </a:p>
          <a:p>
            <a:pPr marL="182563" indent="-182563" algn="just" eaLnBrk="1" fontAlgn="auto" hangingPunct="1">
              <a:spcAft>
                <a:spcPts val="0"/>
              </a:spcAft>
              <a:buFont typeface="Arial" pitchFamily="34" charset="0"/>
              <a:buChar char="•"/>
              <a:defRPr/>
            </a:pPr>
            <a:r>
              <a:rPr lang="fr-CA" sz="2600" dirty="0" smtClean="0"/>
              <a:t> Au partage de nos expertises.</a:t>
            </a:r>
            <a:endParaRPr lang="fr-FR" sz="2600" dirty="0" smtClean="0"/>
          </a:p>
        </p:txBody>
      </p:sp>
      <p:pic>
        <p:nvPicPr>
          <p:cNvPr id="4" name="Picture 2"/>
          <p:cNvPicPr>
            <a:picLocks noChangeAspect="1" noChangeArrowheads="1"/>
          </p:cNvPicPr>
          <p:nvPr>
            <p:custDataLst>
              <p:tags r:id="rId2"/>
            </p:custDataLst>
          </p:nvPr>
        </p:nvPicPr>
        <p:blipFill>
          <a:blip r:embed="rId5"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custDataLst>
              <p:tags r:id="rId1"/>
            </p:custDataLst>
          </p:nvPr>
        </p:nvSpPr>
        <p:spPr>
          <a:xfrm>
            <a:off x="1979712" y="260648"/>
            <a:ext cx="7467600" cy="1143000"/>
          </a:xfrm>
        </p:spPr>
        <p:txBody>
          <a:bodyPr/>
          <a:lstStyle/>
          <a:p>
            <a:pPr eaLnBrk="1" hangingPunct="1"/>
            <a:r>
              <a:rPr lang="fr-CA" sz="3200" b="1" dirty="0" smtClean="0"/>
              <a:t>PLAN DE L’ÉCHANGE</a:t>
            </a:r>
            <a:endParaRPr lang="fr-FR" sz="3200" b="1" dirty="0" smtClean="0"/>
          </a:p>
        </p:txBody>
      </p:sp>
      <p:sp>
        <p:nvSpPr>
          <p:cNvPr id="3" name="Espace réservé du contenu 2"/>
          <p:cNvSpPr>
            <a:spLocks noGrp="1"/>
          </p:cNvSpPr>
          <p:nvPr>
            <p:ph idx="1"/>
            <p:custDataLst>
              <p:tags r:id="rId2"/>
            </p:custDataLst>
          </p:nvPr>
        </p:nvSpPr>
        <p:spPr>
          <a:xfrm>
            <a:off x="611560" y="2060848"/>
            <a:ext cx="7467600" cy="4525963"/>
          </a:xfrm>
        </p:spPr>
        <p:txBody>
          <a:bodyPr rtlCol="0">
            <a:normAutofit fontScale="77500" lnSpcReduction="20000"/>
          </a:bodyPr>
          <a:lstStyle/>
          <a:p>
            <a:pPr eaLnBrk="1" fontAlgn="auto" hangingPunct="1">
              <a:spcAft>
                <a:spcPts val="0"/>
              </a:spcAft>
              <a:buFont typeface="Arial" pitchFamily="34" charset="0"/>
              <a:buChar char="•"/>
              <a:defRPr/>
            </a:pPr>
            <a:endParaRPr lang="fr-CA" dirty="0" smtClean="0"/>
          </a:p>
          <a:p>
            <a:pPr algn="just" eaLnBrk="1" fontAlgn="auto" hangingPunct="1">
              <a:spcAft>
                <a:spcPts val="0"/>
              </a:spcAft>
              <a:buFont typeface="Arial" pitchFamily="34" charset="0"/>
              <a:buChar char="•"/>
              <a:defRPr/>
            </a:pPr>
            <a:r>
              <a:rPr lang="fr-CA" dirty="0" smtClean="0"/>
              <a:t>Présentation synthèse des rôles et responsabilités</a:t>
            </a:r>
          </a:p>
          <a:p>
            <a:pPr algn="just" eaLnBrk="1" fontAlgn="auto" hangingPunct="1">
              <a:spcAft>
                <a:spcPts val="0"/>
              </a:spcAft>
              <a:buFont typeface="Arial" pitchFamily="34" charset="0"/>
              <a:buChar char="•"/>
              <a:defRPr/>
            </a:pPr>
            <a:r>
              <a:rPr lang="fr-CA" dirty="0" smtClean="0"/>
              <a:t>Illustration des réalisations en concertation</a:t>
            </a:r>
          </a:p>
          <a:p>
            <a:pPr algn="just" eaLnBrk="1" fontAlgn="auto" hangingPunct="1">
              <a:spcAft>
                <a:spcPts val="0"/>
              </a:spcAft>
              <a:buFont typeface="Arial" pitchFamily="34" charset="0"/>
              <a:buChar char="•"/>
              <a:defRPr/>
            </a:pPr>
            <a:r>
              <a:rPr lang="fr-CA" dirty="0" smtClean="0"/>
              <a:t>Échanges sur les actions à mener pour un réseau-recherche : interrelations et liens obligés</a:t>
            </a:r>
          </a:p>
          <a:p>
            <a:pPr algn="just" eaLnBrk="1" fontAlgn="auto" hangingPunct="1">
              <a:spcAft>
                <a:spcPts val="0"/>
              </a:spcAft>
              <a:buFont typeface="Arial" pitchFamily="34" charset="0"/>
              <a:buChar char="•"/>
              <a:defRPr/>
            </a:pPr>
            <a:r>
              <a:rPr lang="fr-CA" dirty="0" smtClean="0"/>
              <a:t>Conclusion : constats et perspectives de plan d’action pour 2011-2013</a:t>
            </a:r>
          </a:p>
          <a:p>
            <a:pPr algn="just" eaLnBrk="1" fontAlgn="auto" hangingPunct="1">
              <a:spcAft>
                <a:spcPts val="0"/>
              </a:spcAft>
              <a:buFont typeface="Arial" pitchFamily="34" charset="0"/>
              <a:buChar char="•"/>
              <a:defRPr/>
            </a:pPr>
            <a:r>
              <a:rPr lang="fr-CA" dirty="0" smtClean="0"/>
              <a:t>Mot de la fin du président</a:t>
            </a:r>
          </a:p>
          <a:p>
            <a:pPr algn="just" eaLnBrk="1" fontAlgn="auto" hangingPunct="1">
              <a:spcAft>
                <a:spcPts val="0"/>
              </a:spcAft>
              <a:buFont typeface="Arial" pitchFamily="34" charset="0"/>
              <a:buChar char="•"/>
              <a:defRPr/>
            </a:pPr>
            <a:r>
              <a:rPr lang="fr-CA" dirty="0" smtClean="0"/>
              <a:t>S.V.P. ne quittez pas sans répondre à notre questionnaire de satisfaction</a:t>
            </a:r>
          </a:p>
          <a:p>
            <a:pPr algn="just" eaLnBrk="1" fontAlgn="auto" hangingPunct="1">
              <a:spcAft>
                <a:spcPts val="0"/>
              </a:spcAft>
              <a:buFont typeface="Arial" pitchFamily="34" charset="0"/>
              <a:buChar char="•"/>
              <a:defRPr/>
            </a:pPr>
            <a:r>
              <a:rPr lang="fr-CA" dirty="0" smtClean="0"/>
              <a:t>Explication sur la technologie d’expression de vos choix tout au long de nos échanges.</a:t>
            </a:r>
            <a:endParaRPr lang="fr-FR" dirty="0" smtClean="0"/>
          </a:p>
        </p:txBody>
      </p:sp>
      <p:pic>
        <p:nvPicPr>
          <p:cNvPr id="4" name="Picture 2"/>
          <p:cNvPicPr>
            <a:picLocks noChangeAspect="1" noChangeArrowheads="1"/>
          </p:cNvPicPr>
          <p:nvPr>
            <p:custDataLst>
              <p:tags r:id="rId3"/>
            </p:custDataLst>
          </p:nvPr>
        </p:nvPicPr>
        <p:blipFill>
          <a:blip r:embed="rId6" cstate="print"/>
          <a:srcRect/>
          <a:stretch>
            <a:fillRect/>
          </a:stretch>
        </p:blipFill>
        <p:spPr bwMode="auto">
          <a:xfrm>
            <a:off x="251520" y="0"/>
            <a:ext cx="1691680" cy="20750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3"/>
</p:tagLst>
</file>

<file path=ppt/tags/tag101.xml><?xml version="1.0" encoding="utf-8"?>
<p:tagLst xmlns:a="http://schemas.openxmlformats.org/drawingml/2006/main" xmlns:r="http://schemas.openxmlformats.org/officeDocument/2006/relationships" xmlns:p="http://schemas.openxmlformats.org/presentationml/2006/main">
  <p:tag name="NUM" val="4"/>
</p:tagLst>
</file>

<file path=ppt/tags/tag102.xml><?xml version="1.0" encoding="utf-8"?>
<p:tagLst xmlns:a="http://schemas.openxmlformats.org/drawingml/2006/main" xmlns:r="http://schemas.openxmlformats.org/officeDocument/2006/relationships" xmlns:p="http://schemas.openxmlformats.org/presentationml/2006/main">
  <p:tag name="NUM" val="1"/>
</p:tagLst>
</file>

<file path=ppt/tags/tag103.xml><?xml version="1.0" encoding="utf-8"?>
<p:tagLst xmlns:a="http://schemas.openxmlformats.org/drawingml/2006/main" xmlns:r="http://schemas.openxmlformats.org/officeDocument/2006/relationships" xmlns:p="http://schemas.openxmlformats.org/presentationml/2006/main">
  <p:tag name="NUM" val="2"/>
</p:tagLst>
</file>

<file path=ppt/tags/tag104.xml><?xml version="1.0" encoding="utf-8"?>
<p:tagLst xmlns:a="http://schemas.openxmlformats.org/drawingml/2006/main" xmlns:r="http://schemas.openxmlformats.org/officeDocument/2006/relationships" xmlns:p="http://schemas.openxmlformats.org/presentationml/2006/main">
  <p:tag name="NUM" val="3"/>
</p:tagLst>
</file>

<file path=ppt/tags/tag105.xml><?xml version="1.0" encoding="utf-8"?>
<p:tagLst xmlns:a="http://schemas.openxmlformats.org/drawingml/2006/main" xmlns:r="http://schemas.openxmlformats.org/officeDocument/2006/relationships" xmlns:p="http://schemas.openxmlformats.org/presentationml/2006/main">
  <p:tag name="NUM" val="1"/>
</p:tagLst>
</file>

<file path=ppt/tags/tag106.xml><?xml version="1.0" encoding="utf-8"?>
<p:tagLst xmlns:a="http://schemas.openxmlformats.org/drawingml/2006/main" xmlns:r="http://schemas.openxmlformats.org/officeDocument/2006/relationships" xmlns:p="http://schemas.openxmlformats.org/presentationml/2006/main">
  <p:tag name="NUM" val="2"/>
</p:tagLst>
</file>

<file path=ppt/tags/tag107.xml><?xml version="1.0" encoding="utf-8"?>
<p:tagLst xmlns:a="http://schemas.openxmlformats.org/drawingml/2006/main" xmlns:r="http://schemas.openxmlformats.org/officeDocument/2006/relationships" xmlns:p="http://schemas.openxmlformats.org/presentationml/2006/main">
  <p:tag name="NUM" val="3"/>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6"/>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4"/>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3"/>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1"/>
</p:tagLst>
</file>

<file path=ppt/tags/tag93.xml><?xml version="1.0" encoding="utf-8"?>
<p:tagLst xmlns:a="http://schemas.openxmlformats.org/drawingml/2006/main" xmlns:r="http://schemas.openxmlformats.org/officeDocument/2006/relationships" xmlns:p="http://schemas.openxmlformats.org/presentationml/2006/main">
  <p:tag name="NUM" val="2"/>
</p:tagLst>
</file>

<file path=ppt/tags/tag94.xml><?xml version="1.0" encoding="utf-8"?>
<p:tagLst xmlns:a="http://schemas.openxmlformats.org/drawingml/2006/main" xmlns:r="http://schemas.openxmlformats.org/officeDocument/2006/relationships" xmlns:p="http://schemas.openxmlformats.org/presentationml/2006/main">
  <p:tag name="NUM" val="3"/>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3"/>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3594</TotalTime>
  <Words>2855</Words>
  <Application>Microsoft Office PowerPoint</Application>
  <PresentationFormat>On-screen Show (4:3)</PresentationFormat>
  <Paragraphs>367</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Technique</vt:lpstr>
      <vt:lpstr>Partage des responsabilités  en recherche  </vt:lpstr>
      <vt:lpstr>INTRODUCTION</vt:lpstr>
      <vt:lpstr>PowerPoint Presentation</vt:lpstr>
      <vt:lpstr>PowerPoint Presentation</vt:lpstr>
      <vt:lpstr>PowerPoint Presentation</vt:lpstr>
      <vt:lpstr>PowerPoint Presentation</vt:lpstr>
      <vt:lpstr>PowerPoint Presentation</vt:lpstr>
      <vt:lpstr>PowerPoint Presentation</vt:lpstr>
      <vt:lpstr>PLAN DE L’ÉCHANGE</vt:lpstr>
      <vt:lpstr>PRÉSENTATION SYNTHÈSE DES RÔLES ET RESPONSABILITÉS</vt:lpstr>
      <vt:lpstr>PRÉSENTATION SYNTHÈSE DES RÔLES ET RESPONSABILITÉS (suite)</vt:lpstr>
      <vt:lpstr>PRÉSENTATION SYNTHÈSE DES RÔLES ET RESPONSABILITÉS (suite)</vt:lpstr>
      <vt:lpstr>PRÉSENTATION SYNTHÈSE DES RÔLES ET RESPONSABILITÉS (suite)</vt:lpstr>
      <vt:lpstr>PRÉSENTATION SYNTHÈSE DES RÔLES ET RESPONSABILITÉS (suite)</vt:lpstr>
      <vt:lpstr>PRÉSENTATION SYNTHÈSE DES RÔLES ET RESPONSABILITÉS (suite)</vt:lpstr>
      <vt:lpstr>PRÉSENTATION SYNTHÈSE DES RÔLES ET RESPONSABILITÉS (suite)</vt:lpstr>
      <vt:lpstr>PRÉSENTATION SYNTHÈSE DES RÔLES ET RESPONSABILITÉS (suite)</vt:lpstr>
      <vt:lpstr>PRÉSENTATION SYNTHÈSE DES RÔLES ET RESPONSABILITÉS (suite)</vt:lpstr>
      <vt:lpstr>Mélina Rivard </vt:lpstr>
      <vt:lpstr>Pavillon du Parc</vt:lpstr>
      <vt:lpstr>Pavillon du Parc</vt:lpstr>
      <vt:lpstr>Chaire déficience intellectuelle et troubles du comportement (Diane Morin)</vt:lpstr>
      <vt:lpstr>Chaire déficience intellectuelle et troubles du comportement (Diane Morin)</vt:lpstr>
      <vt:lpstr>Chaire déficience intellectuelle et troubles du comportement (Diane Morin)</vt:lpstr>
      <vt:lpstr>Dany Lussier-Desrochers Titulaire adjoint de la Chaire de recherche sur les technologies de soutien à l’autodétermination (TSA)</vt:lpstr>
      <vt:lpstr>Dany Lussier-Desrochers Titulaire adjoint de la Chaire de recherche sur les technologies de soutien à l’autodétermination (TSA)</vt:lpstr>
      <vt:lpstr>Carmen Dionne Titulaire de la Chaire de recherche du Canada en intervention précoce (CRCIP)</vt:lpstr>
      <vt:lpstr>Carmen Dionne Titulaire de la Chaire de recherche du Canada en intervention précoce (CRCIP)</vt:lpstr>
      <vt:lpstr>Carmen Dionne Titulaire de la Chaire de recherche du Canada en intervention précoce (CRCIP)</vt:lpstr>
      <vt:lpstr>Carmen Dionne Titulaire de la Chaire de recherche du Canada en intervention précoce</vt:lpstr>
      <vt:lpstr>Carmen Dionne Titulaire de la Chaire de recherche du Canada en intervention précoce</vt:lpstr>
      <vt:lpstr>Illustrations des réalisations en concertation (suite)</vt:lpstr>
      <vt:lpstr>Illustrations des réalisations en concertation (Suite)</vt:lpstr>
      <vt:lpstr>Échange sur les actions à mener pour un réseau-recherche : interrelations et liens obligés (suite)</vt:lpstr>
      <vt:lpstr>Échange sur les actions à mener pour un réseau-recherche : interrelations et liens obligés (suite)</vt:lpstr>
      <vt:lpstr>Échange sur les actions à mener pour un réseau-recherche : interrelations et liens obligés (suite)</vt:lpstr>
      <vt:lpstr>Échange sur les actions à mener pour un réseau-recherche : interrelations et liens obligés (suite)</vt:lpstr>
      <vt:lpstr>Échange sur les actions à mener pour un réseau-recherche : interrelations et liens obligés (suite)</vt:lpstr>
      <vt:lpstr>Échange sur les actions à mener pour un réseau-recherche : interrelations et liens obligés (suite)</vt:lpstr>
      <vt:lpstr>CONCLUSION : CONSTATS ET PERSPECTIVES DE PLAN D’ACTION POUR 2011-2013</vt:lpstr>
      <vt:lpstr>Mot de la fin du président</vt:lpstr>
      <vt:lpstr>PowerPoint Presentation</vt:lpstr>
    </vt:vector>
  </TitlesOfParts>
  <Company>CSDI-MCQ</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Partage des responsabilités  en recherche</dc:title>
  <dc:creator>CSDI-MCQ</dc:creator>
  <cp:lastModifiedBy>SEAPRAdmin</cp:lastModifiedBy>
  <cp:revision>337</cp:revision>
  <dcterms:created xsi:type="dcterms:W3CDTF">2011-09-01T17:24:32Z</dcterms:created>
  <dcterms:modified xsi:type="dcterms:W3CDTF">2013-07-02T14:39:21Z</dcterms:modified>
</cp:coreProperties>
</file>